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9" r:id="rId3"/>
    <p:sldId id="261" r:id="rId4"/>
    <p:sldId id="258" r:id="rId5"/>
    <p:sldId id="260" r:id="rId6"/>
    <p:sldId id="289" r:id="rId7"/>
    <p:sldId id="287" r:id="rId8"/>
    <p:sldId id="288" r:id="rId9"/>
    <p:sldId id="262" r:id="rId10"/>
    <p:sldId id="263" r:id="rId11"/>
    <p:sldId id="265" r:id="rId12"/>
    <p:sldId id="334" r:id="rId13"/>
    <p:sldId id="266" r:id="rId14"/>
    <p:sldId id="267" r:id="rId15"/>
    <p:sldId id="286" r:id="rId16"/>
    <p:sldId id="307" r:id="rId17"/>
    <p:sldId id="321" r:id="rId18"/>
    <p:sldId id="290" r:id="rId19"/>
    <p:sldId id="269" r:id="rId20"/>
    <p:sldId id="304" r:id="rId21"/>
    <p:sldId id="323" r:id="rId22"/>
    <p:sldId id="309" r:id="rId23"/>
    <p:sldId id="310" r:id="rId24"/>
    <p:sldId id="308" r:id="rId25"/>
    <p:sldId id="316" r:id="rId26"/>
    <p:sldId id="313" r:id="rId27"/>
    <p:sldId id="314" r:id="rId28"/>
    <p:sldId id="315" r:id="rId29"/>
    <p:sldId id="317" r:id="rId30"/>
    <p:sldId id="319" r:id="rId31"/>
    <p:sldId id="320" r:id="rId32"/>
    <p:sldId id="311" r:id="rId33"/>
    <p:sldId id="312" r:id="rId34"/>
    <p:sldId id="339" r:id="rId35"/>
    <p:sldId id="340" r:id="rId36"/>
    <p:sldId id="341" r:id="rId37"/>
    <p:sldId id="342" r:id="rId38"/>
    <p:sldId id="291" r:id="rId39"/>
    <p:sldId id="270" r:id="rId40"/>
    <p:sldId id="306" r:id="rId41"/>
    <p:sldId id="343" r:id="rId42"/>
    <p:sldId id="344" r:id="rId43"/>
    <p:sldId id="274" r:id="rId44"/>
    <p:sldId id="281" r:id="rId45"/>
    <p:sldId id="282" r:id="rId46"/>
    <p:sldId id="283" r:id="rId47"/>
    <p:sldId id="284" r:id="rId48"/>
    <p:sldId id="285" r:id="rId49"/>
    <p:sldId id="275" r:id="rId50"/>
    <p:sldId id="345" r:id="rId51"/>
    <p:sldId id="346" r:id="rId52"/>
    <p:sldId id="347" r:id="rId53"/>
    <p:sldId id="264" r:id="rId54"/>
    <p:sldId id="293" r:id="rId55"/>
    <p:sldId id="327" r:id="rId56"/>
    <p:sldId id="328" r:id="rId57"/>
    <p:sldId id="330" r:id="rId58"/>
    <p:sldId id="329" r:id="rId59"/>
    <p:sldId id="331" r:id="rId60"/>
    <p:sldId id="332" r:id="rId61"/>
    <p:sldId id="333" r:id="rId62"/>
    <p:sldId id="272"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63588" autoAdjust="0"/>
  </p:normalViewPr>
  <p:slideViewPr>
    <p:cSldViewPr>
      <p:cViewPr varScale="1">
        <p:scale>
          <a:sx n="84" d="100"/>
          <a:sy n="84" d="100"/>
        </p:scale>
        <p:origin x="-17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7F61B4-AE7A-4F7B-A25C-2D946783F48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2D8198D-9FC0-4B88-A25A-04120693CCBF}">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Introduction</a:t>
          </a:r>
          <a:endParaRPr lang="en-US" dirty="0"/>
        </a:p>
      </dgm:t>
    </dgm:pt>
    <dgm:pt modelId="{A69FC750-062C-43F7-B687-177BD3BB1269}" type="parTrans" cxnId="{305653F9-0DD0-4C77-843A-852B2EB354A5}">
      <dgm:prSet/>
      <dgm:spPr/>
      <dgm:t>
        <a:bodyPr/>
        <a:lstStyle/>
        <a:p>
          <a:endParaRPr lang="en-US"/>
        </a:p>
      </dgm:t>
    </dgm:pt>
    <dgm:pt modelId="{51DCC71D-8E61-466A-9903-FF8BEAEFC2AE}" type="sibTrans" cxnId="{305653F9-0DD0-4C77-843A-852B2EB354A5}">
      <dgm:prSet/>
      <dgm:spPr/>
      <dgm:t>
        <a:bodyPr/>
        <a:lstStyle/>
        <a:p>
          <a:endParaRPr lang="en-US"/>
        </a:p>
      </dgm:t>
    </dgm:pt>
    <dgm:pt modelId="{9257542A-E050-4E69-952B-81132D8C3F22}">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Results</a:t>
          </a:r>
        </a:p>
      </dgm:t>
    </dgm:pt>
    <dgm:pt modelId="{031E4388-3F7C-4C2C-A8BE-FAA3BE10F5E6}" type="parTrans" cxnId="{4BD231FC-0203-4A50-B472-D421415DCF50}">
      <dgm:prSet/>
      <dgm:spPr/>
      <dgm:t>
        <a:bodyPr/>
        <a:lstStyle/>
        <a:p>
          <a:endParaRPr lang="en-US"/>
        </a:p>
      </dgm:t>
    </dgm:pt>
    <dgm:pt modelId="{179F8699-606F-4146-9C05-F4ECB83D6BEF}" type="sibTrans" cxnId="{4BD231FC-0203-4A50-B472-D421415DCF50}">
      <dgm:prSet/>
      <dgm:spPr/>
      <dgm:t>
        <a:bodyPr/>
        <a:lstStyle/>
        <a:p>
          <a:endParaRPr lang="en-US"/>
        </a:p>
      </dgm:t>
    </dgm:pt>
    <dgm:pt modelId="{B08EA29A-24ED-4199-AA11-614239533E0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Methodology</a:t>
          </a:r>
          <a:endParaRPr lang="en-US" dirty="0"/>
        </a:p>
      </dgm:t>
    </dgm:pt>
    <dgm:pt modelId="{6CE273AD-01D7-4B4A-837E-0A8DD606A174}" type="parTrans" cxnId="{DFCB858D-7ABF-4F53-8679-D8442AE8837D}">
      <dgm:prSet/>
      <dgm:spPr/>
      <dgm:t>
        <a:bodyPr/>
        <a:lstStyle/>
        <a:p>
          <a:endParaRPr lang="en-US"/>
        </a:p>
      </dgm:t>
    </dgm:pt>
    <dgm:pt modelId="{532A0FED-5D9D-4557-A53C-C8B1E32DB4AE}" type="sibTrans" cxnId="{DFCB858D-7ABF-4F53-8679-D8442AE8837D}">
      <dgm:prSet/>
      <dgm:spPr/>
      <dgm:t>
        <a:bodyPr/>
        <a:lstStyle/>
        <a:p>
          <a:endParaRPr lang="en-US"/>
        </a:p>
      </dgm:t>
    </dgm:pt>
    <dgm:pt modelId="{09CF2C6C-D8E2-4CA6-A18E-FE8168CD74D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Discussion</a:t>
          </a:r>
        </a:p>
      </dgm:t>
    </dgm:pt>
    <dgm:pt modelId="{D0F73D6F-C1FC-4A28-BC4A-0D88F193C630}" type="parTrans" cxnId="{41AF17B0-8888-4B59-8F0F-77C7643D133C}">
      <dgm:prSet/>
      <dgm:spPr/>
      <dgm:t>
        <a:bodyPr/>
        <a:lstStyle/>
        <a:p>
          <a:endParaRPr lang="en-US"/>
        </a:p>
      </dgm:t>
    </dgm:pt>
    <dgm:pt modelId="{8294BC20-0621-493C-B0C8-2B54675C7486}" type="sibTrans" cxnId="{41AF17B0-8888-4B59-8F0F-77C7643D133C}">
      <dgm:prSet/>
      <dgm:spPr/>
      <dgm:t>
        <a:bodyPr/>
        <a:lstStyle/>
        <a:p>
          <a:endParaRPr lang="en-US"/>
        </a:p>
      </dgm:t>
    </dgm:pt>
    <dgm:pt modelId="{3F99D25E-611E-41BA-8A67-3491BC21C417}" type="pres">
      <dgm:prSet presAssocID="{847F61B4-AE7A-4F7B-A25C-2D946783F483}" presName="diagram" presStyleCnt="0">
        <dgm:presLayoutVars>
          <dgm:dir/>
          <dgm:resizeHandles val="exact"/>
        </dgm:presLayoutVars>
      </dgm:prSet>
      <dgm:spPr/>
      <dgm:t>
        <a:bodyPr/>
        <a:lstStyle/>
        <a:p>
          <a:endParaRPr lang="en-US"/>
        </a:p>
      </dgm:t>
    </dgm:pt>
    <dgm:pt modelId="{FCC2CC29-D95E-4EFC-AC1D-815263851BC7}" type="pres">
      <dgm:prSet presAssocID="{62D8198D-9FC0-4B88-A25A-04120693CCBF}" presName="node" presStyleLbl="node1" presStyleIdx="0" presStyleCnt="4">
        <dgm:presLayoutVars>
          <dgm:bulletEnabled val="1"/>
        </dgm:presLayoutVars>
      </dgm:prSet>
      <dgm:spPr/>
      <dgm:t>
        <a:bodyPr/>
        <a:lstStyle/>
        <a:p>
          <a:endParaRPr lang="en-US"/>
        </a:p>
      </dgm:t>
    </dgm:pt>
    <dgm:pt modelId="{35C1DC0E-CF7E-4EFE-91C3-0F4EF669E269}" type="pres">
      <dgm:prSet presAssocID="{51DCC71D-8E61-466A-9903-FF8BEAEFC2AE}" presName="sibTrans" presStyleCnt="0"/>
      <dgm:spPr/>
    </dgm:pt>
    <dgm:pt modelId="{99D26FD6-D8AD-4F53-B99F-E3227F9C7F50}" type="pres">
      <dgm:prSet presAssocID="{B08EA29A-24ED-4199-AA11-614239533E08}" presName="node" presStyleLbl="node1" presStyleIdx="1" presStyleCnt="4">
        <dgm:presLayoutVars>
          <dgm:bulletEnabled val="1"/>
        </dgm:presLayoutVars>
      </dgm:prSet>
      <dgm:spPr/>
      <dgm:t>
        <a:bodyPr/>
        <a:lstStyle/>
        <a:p>
          <a:endParaRPr lang="en-US"/>
        </a:p>
      </dgm:t>
    </dgm:pt>
    <dgm:pt modelId="{47B12246-57D2-4840-8451-5AA30B70E741}" type="pres">
      <dgm:prSet presAssocID="{532A0FED-5D9D-4557-A53C-C8B1E32DB4AE}" presName="sibTrans" presStyleCnt="0"/>
      <dgm:spPr/>
    </dgm:pt>
    <dgm:pt modelId="{6581957C-3D09-428B-B265-5615A60B53F4}" type="pres">
      <dgm:prSet presAssocID="{9257542A-E050-4E69-952B-81132D8C3F22}" presName="node" presStyleLbl="node1" presStyleIdx="2" presStyleCnt="4">
        <dgm:presLayoutVars>
          <dgm:bulletEnabled val="1"/>
        </dgm:presLayoutVars>
      </dgm:prSet>
      <dgm:spPr/>
      <dgm:t>
        <a:bodyPr/>
        <a:lstStyle/>
        <a:p>
          <a:endParaRPr lang="en-US"/>
        </a:p>
      </dgm:t>
    </dgm:pt>
    <dgm:pt modelId="{60B7E007-8ACD-4D41-84FB-008280B3FC7A}" type="pres">
      <dgm:prSet presAssocID="{179F8699-606F-4146-9C05-F4ECB83D6BEF}" presName="sibTrans" presStyleCnt="0"/>
      <dgm:spPr/>
    </dgm:pt>
    <dgm:pt modelId="{EF934815-0B58-4555-80AE-96DE92348BFA}" type="pres">
      <dgm:prSet presAssocID="{09CF2C6C-D8E2-4CA6-A18E-FE8168CD74D8}" presName="node" presStyleLbl="node1" presStyleIdx="3" presStyleCnt="4">
        <dgm:presLayoutVars>
          <dgm:bulletEnabled val="1"/>
        </dgm:presLayoutVars>
      </dgm:prSet>
      <dgm:spPr/>
      <dgm:t>
        <a:bodyPr/>
        <a:lstStyle/>
        <a:p>
          <a:endParaRPr lang="en-US"/>
        </a:p>
      </dgm:t>
    </dgm:pt>
  </dgm:ptLst>
  <dgm:cxnLst>
    <dgm:cxn modelId="{305653F9-0DD0-4C77-843A-852B2EB354A5}" srcId="{847F61B4-AE7A-4F7B-A25C-2D946783F483}" destId="{62D8198D-9FC0-4B88-A25A-04120693CCBF}" srcOrd="0" destOrd="0" parTransId="{A69FC750-062C-43F7-B687-177BD3BB1269}" sibTransId="{51DCC71D-8E61-466A-9903-FF8BEAEFC2AE}"/>
    <dgm:cxn modelId="{4BD231FC-0203-4A50-B472-D421415DCF50}" srcId="{847F61B4-AE7A-4F7B-A25C-2D946783F483}" destId="{9257542A-E050-4E69-952B-81132D8C3F22}" srcOrd="2" destOrd="0" parTransId="{031E4388-3F7C-4C2C-A8BE-FAA3BE10F5E6}" sibTransId="{179F8699-606F-4146-9C05-F4ECB83D6BEF}"/>
    <dgm:cxn modelId="{41AF17B0-8888-4B59-8F0F-77C7643D133C}" srcId="{847F61B4-AE7A-4F7B-A25C-2D946783F483}" destId="{09CF2C6C-D8E2-4CA6-A18E-FE8168CD74D8}" srcOrd="3" destOrd="0" parTransId="{D0F73D6F-C1FC-4A28-BC4A-0D88F193C630}" sibTransId="{8294BC20-0621-493C-B0C8-2B54675C7486}"/>
    <dgm:cxn modelId="{1B354370-B0ED-419D-B2AF-551AC7858902}" type="presOf" srcId="{847F61B4-AE7A-4F7B-A25C-2D946783F483}" destId="{3F99D25E-611E-41BA-8A67-3491BC21C417}" srcOrd="0" destOrd="0" presId="urn:microsoft.com/office/officeart/2005/8/layout/default"/>
    <dgm:cxn modelId="{B9CB6095-9603-4479-ADFA-635D7EEAC2FD}" type="presOf" srcId="{9257542A-E050-4E69-952B-81132D8C3F22}" destId="{6581957C-3D09-428B-B265-5615A60B53F4}" srcOrd="0" destOrd="0" presId="urn:microsoft.com/office/officeart/2005/8/layout/default"/>
    <dgm:cxn modelId="{DFCB858D-7ABF-4F53-8679-D8442AE8837D}" srcId="{847F61B4-AE7A-4F7B-A25C-2D946783F483}" destId="{B08EA29A-24ED-4199-AA11-614239533E08}" srcOrd="1" destOrd="0" parTransId="{6CE273AD-01D7-4B4A-837E-0A8DD606A174}" sibTransId="{532A0FED-5D9D-4557-A53C-C8B1E32DB4AE}"/>
    <dgm:cxn modelId="{7B40D008-640B-4B0E-AD6A-0FFFA3413CF2}" type="presOf" srcId="{B08EA29A-24ED-4199-AA11-614239533E08}" destId="{99D26FD6-D8AD-4F53-B99F-E3227F9C7F50}" srcOrd="0" destOrd="0" presId="urn:microsoft.com/office/officeart/2005/8/layout/default"/>
    <dgm:cxn modelId="{B1F3641B-8CB1-420B-9918-0EA4303705A3}" type="presOf" srcId="{62D8198D-9FC0-4B88-A25A-04120693CCBF}" destId="{FCC2CC29-D95E-4EFC-AC1D-815263851BC7}" srcOrd="0" destOrd="0" presId="urn:microsoft.com/office/officeart/2005/8/layout/default"/>
    <dgm:cxn modelId="{4794A050-E236-427B-9D88-8FBDB455C1F6}" type="presOf" srcId="{09CF2C6C-D8E2-4CA6-A18E-FE8168CD74D8}" destId="{EF934815-0B58-4555-80AE-96DE92348BFA}" srcOrd="0" destOrd="0" presId="urn:microsoft.com/office/officeart/2005/8/layout/default"/>
    <dgm:cxn modelId="{168B955B-3BBC-44A0-9158-C376B109997F}" type="presParOf" srcId="{3F99D25E-611E-41BA-8A67-3491BC21C417}" destId="{FCC2CC29-D95E-4EFC-AC1D-815263851BC7}" srcOrd="0" destOrd="0" presId="urn:microsoft.com/office/officeart/2005/8/layout/default"/>
    <dgm:cxn modelId="{9CF2B7DE-D0DB-45C0-A999-4C74A73145F8}" type="presParOf" srcId="{3F99D25E-611E-41BA-8A67-3491BC21C417}" destId="{35C1DC0E-CF7E-4EFE-91C3-0F4EF669E269}" srcOrd="1" destOrd="0" presId="urn:microsoft.com/office/officeart/2005/8/layout/default"/>
    <dgm:cxn modelId="{E5B5BB36-2D17-4DEF-908B-BBF3E50B08F0}" type="presParOf" srcId="{3F99D25E-611E-41BA-8A67-3491BC21C417}" destId="{99D26FD6-D8AD-4F53-B99F-E3227F9C7F50}" srcOrd="2" destOrd="0" presId="urn:microsoft.com/office/officeart/2005/8/layout/default"/>
    <dgm:cxn modelId="{2DB5332A-4B7C-4EDC-B415-530D3A7A66AB}" type="presParOf" srcId="{3F99D25E-611E-41BA-8A67-3491BC21C417}" destId="{47B12246-57D2-4840-8451-5AA30B70E741}" srcOrd="3" destOrd="0" presId="urn:microsoft.com/office/officeart/2005/8/layout/default"/>
    <dgm:cxn modelId="{6B73E922-A99F-48A2-90B0-3B29D0B4C396}" type="presParOf" srcId="{3F99D25E-611E-41BA-8A67-3491BC21C417}" destId="{6581957C-3D09-428B-B265-5615A60B53F4}" srcOrd="4" destOrd="0" presId="urn:microsoft.com/office/officeart/2005/8/layout/default"/>
    <dgm:cxn modelId="{8E0A1DD8-CB4B-49A4-97D9-F7C74D8869BF}" type="presParOf" srcId="{3F99D25E-611E-41BA-8A67-3491BC21C417}" destId="{60B7E007-8ACD-4D41-84FB-008280B3FC7A}" srcOrd="5" destOrd="0" presId="urn:microsoft.com/office/officeart/2005/8/layout/default"/>
    <dgm:cxn modelId="{72AE9398-F32E-4215-88E0-E68148059D0D}" type="presParOf" srcId="{3F99D25E-611E-41BA-8A67-3491BC21C417}" destId="{EF934815-0B58-4555-80AE-96DE92348BFA}"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47F61B4-AE7A-4F7B-A25C-2D946783F48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2D8198D-9FC0-4B88-A25A-04120693CCBF}">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Introduction</a:t>
          </a:r>
          <a:endParaRPr lang="en-US" dirty="0"/>
        </a:p>
      </dgm:t>
    </dgm:pt>
    <dgm:pt modelId="{A69FC750-062C-43F7-B687-177BD3BB1269}" type="parTrans" cxnId="{305653F9-0DD0-4C77-843A-852B2EB354A5}">
      <dgm:prSet/>
      <dgm:spPr/>
      <dgm:t>
        <a:bodyPr/>
        <a:lstStyle/>
        <a:p>
          <a:endParaRPr lang="en-US"/>
        </a:p>
      </dgm:t>
    </dgm:pt>
    <dgm:pt modelId="{51DCC71D-8E61-466A-9903-FF8BEAEFC2AE}" type="sibTrans" cxnId="{305653F9-0DD0-4C77-843A-852B2EB354A5}">
      <dgm:prSet/>
      <dgm:spPr/>
      <dgm:t>
        <a:bodyPr/>
        <a:lstStyle/>
        <a:p>
          <a:endParaRPr lang="en-US"/>
        </a:p>
      </dgm:t>
    </dgm:pt>
    <dgm:pt modelId="{9257542A-E050-4E69-952B-81132D8C3F22}">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Results</a:t>
          </a:r>
        </a:p>
      </dgm:t>
    </dgm:pt>
    <dgm:pt modelId="{031E4388-3F7C-4C2C-A8BE-FAA3BE10F5E6}" type="parTrans" cxnId="{4BD231FC-0203-4A50-B472-D421415DCF50}">
      <dgm:prSet/>
      <dgm:spPr/>
      <dgm:t>
        <a:bodyPr/>
        <a:lstStyle/>
        <a:p>
          <a:endParaRPr lang="en-US"/>
        </a:p>
      </dgm:t>
    </dgm:pt>
    <dgm:pt modelId="{179F8699-606F-4146-9C05-F4ECB83D6BEF}" type="sibTrans" cxnId="{4BD231FC-0203-4A50-B472-D421415DCF50}">
      <dgm:prSet/>
      <dgm:spPr/>
      <dgm:t>
        <a:bodyPr/>
        <a:lstStyle/>
        <a:p>
          <a:endParaRPr lang="en-US"/>
        </a:p>
      </dgm:t>
    </dgm:pt>
    <dgm:pt modelId="{B08EA29A-24ED-4199-AA11-614239533E0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Methodology</a:t>
          </a:r>
          <a:endParaRPr lang="en-US" dirty="0"/>
        </a:p>
      </dgm:t>
    </dgm:pt>
    <dgm:pt modelId="{6CE273AD-01D7-4B4A-837E-0A8DD606A174}" type="parTrans" cxnId="{DFCB858D-7ABF-4F53-8679-D8442AE8837D}">
      <dgm:prSet/>
      <dgm:spPr/>
      <dgm:t>
        <a:bodyPr/>
        <a:lstStyle/>
        <a:p>
          <a:endParaRPr lang="en-US"/>
        </a:p>
      </dgm:t>
    </dgm:pt>
    <dgm:pt modelId="{532A0FED-5D9D-4557-A53C-C8B1E32DB4AE}" type="sibTrans" cxnId="{DFCB858D-7ABF-4F53-8679-D8442AE8837D}">
      <dgm:prSet/>
      <dgm:spPr/>
      <dgm:t>
        <a:bodyPr/>
        <a:lstStyle/>
        <a:p>
          <a:endParaRPr lang="en-US"/>
        </a:p>
      </dgm:t>
    </dgm:pt>
    <dgm:pt modelId="{09CF2C6C-D8E2-4CA6-A18E-FE8168CD74D8}">
      <dgm:prSet phldrT="[Text]">
        <dgm:style>
          <a:lnRef idx="2">
            <a:schemeClr val="accent5">
              <a:shade val="50000"/>
            </a:schemeClr>
          </a:lnRef>
          <a:fillRef idx="1">
            <a:schemeClr val="accent5"/>
          </a:fillRef>
          <a:effectRef idx="0">
            <a:schemeClr val="accent5"/>
          </a:effectRef>
          <a:fontRef idx="minor">
            <a:schemeClr val="lt1"/>
          </a:fontRef>
        </dgm:style>
      </dgm:prSet>
      <dgm:spPr>
        <a:ln/>
      </dgm:spPr>
      <dgm:t>
        <a:bodyPr/>
        <a:lstStyle/>
        <a:p>
          <a:r>
            <a:rPr lang="en-US" dirty="0" smtClean="0"/>
            <a:t>Discussion</a:t>
          </a:r>
        </a:p>
      </dgm:t>
    </dgm:pt>
    <dgm:pt modelId="{D0F73D6F-C1FC-4A28-BC4A-0D88F193C630}" type="parTrans" cxnId="{41AF17B0-8888-4B59-8F0F-77C7643D133C}">
      <dgm:prSet/>
      <dgm:spPr/>
      <dgm:t>
        <a:bodyPr/>
        <a:lstStyle/>
        <a:p>
          <a:endParaRPr lang="en-US"/>
        </a:p>
      </dgm:t>
    </dgm:pt>
    <dgm:pt modelId="{8294BC20-0621-493C-B0C8-2B54675C7486}" type="sibTrans" cxnId="{41AF17B0-8888-4B59-8F0F-77C7643D133C}">
      <dgm:prSet/>
      <dgm:spPr/>
      <dgm:t>
        <a:bodyPr/>
        <a:lstStyle/>
        <a:p>
          <a:endParaRPr lang="en-US"/>
        </a:p>
      </dgm:t>
    </dgm:pt>
    <dgm:pt modelId="{3F99D25E-611E-41BA-8A67-3491BC21C417}" type="pres">
      <dgm:prSet presAssocID="{847F61B4-AE7A-4F7B-A25C-2D946783F483}" presName="diagram" presStyleCnt="0">
        <dgm:presLayoutVars>
          <dgm:dir/>
          <dgm:resizeHandles val="exact"/>
        </dgm:presLayoutVars>
      </dgm:prSet>
      <dgm:spPr/>
      <dgm:t>
        <a:bodyPr/>
        <a:lstStyle/>
        <a:p>
          <a:endParaRPr lang="en-US"/>
        </a:p>
      </dgm:t>
    </dgm:pt>
    <dgm:pt modelId="{FCC2CC29-D95E-4EFC-AC1D-815263851BC7}" type="pres">
      <dgm:prSet presAssocID="{62D8198D-9FC0-4B88-A25A-04120693CCBF}" presName="node" presStyleLbl="node1" presStyleIdx="0" presStyleCnt="4">
        <dgm:presLayoutVars>
          <dgm:bulletEnabled val="1"/>
        </dgm:presLayoutVars>
      </dgm:prSet>
      <dgm:spPr/>
      <dgm:t>
        <a:bodyPr/>
        <a:lstStyle/>
        <a:p>
          <a:endParaRPr lang="en-US"/>
        </a:p>
      </dgm:t>
    </dgm:pt>
    <dgm:pt modelId="{35C1DC0E-CF7E-4EFE-91C3-0F4EF669E269}" type="pres">
      <dgm:prSet presAssocID="{51DCC71D-8E61-466A-9903-FF8BEAEFC2AE}" presName="sibTrans" presStyleCnt="0"/>
      <dgm:spPr/>
    </dgm:pt>
    <dgm:pt modelId="{99D26FD6-D8AD-4F53-B99F-E3227F9C7F50}" type="pres">
      <dgm:prSet presAssocID="{B08EA29A-24ED-4199-AA11-614239533E08}" presName="node" presStyleLbl="node1" presStyleIdx="1" presStyleCnt="4">
        <dgm:presLayoutVars>
          <dgm:bulletEnabled val="1"/>
        </dgm:presLayoutVars>
      </dgm:prSet>
      <dgm:spPr/>
      <dgm:t>
        <a:bodyPr/>
        <a:lstStyle/>
        <a:p>
          <a:endParaRPr lang="en-US"/>
        </a:p>
      </dgm:t>
    </dgm:pt>
    <dgm:pt modelId="{47B12246-57D2-4840-8451-5AA30B70E741}" type="pres">
      <dgm:prSet presAssocID="{532A0FED-5D9D-4557-A53C-C8B1E32DB4AE}" presName="sibTrans" presStyleCnt="0"/>
      <dgm:spPr/>
    </dgm:pt>
    <dgm:pt modelId="{6581957C-3D09-428B-B265-5615A60B53F4}" type="pres">
      <dgm:prSet presAssocID="{9257542A-E050-4E69-952B-81132D8C3F22}" presName="node" presStyleLbl="node1" presStyleIdx="2" presStyleCnt="4">
        <dgm:presLayoutVars>
          <dgm:bulletEnabled val="1"/>
        </dgm:presLayoutVars>
      </dgm:prSet>
      <dgm:spPr/>
      <dgm:t>
        <a:bodyPr/>
        <a:lstStyle/>
        <a:p>
          <a:endParaRPr lang="en-US"/>
        </a:p>
      </dgm:t>
    </dgm:pt>
    <dgm:pt modelId="{60B7E007-8ACD-4D41-84FB-008280B3FC7A}" type="pres">
      <dgm:prSet presAssocID="{179F8699-606F-4146-9C05-F4ECB83D6BEF}" presName="sibTrans" presStyleCnt="0"/>
      <dgm:spPr/>
    </dgm:pt>
    <dgm:pt modelId="{EF934815-0B58-4555-80AE-96DE92348BFA}" type="pres">
      <dgm:prSet presAssocID="{09CF2C6C-D8E2-4CA6-A18E-FE8168CD74D8}" presName="node" presStyleLbl="node1" presStyleIdx="3" presStyleCnt="4">
        <dgm:presLayoutVars>
          <dgm:bulletEnabled val="1"/>
        </dgm:presLayoutVars>
      </dgm:prSet>
      <dgm:spPr/>
      <dgm:t>
        <a:bodyPr/>
        <a:lstStyle/>
        <a:p>
          <a:endParaRPr lang="en-US"/>
        </a:p>
      </dgm:t>
    </dgm:pt>
  </dgm:ptLst>
  <dgm:cxnLst>
    <dgm:cxn modelId="{4BD231FC-0203-4A50-B472-D421415DCF50}" srcId="{847F61B4-AE7A-4F7B-A25C-2D946783F483}" destId="{9257542A-E050-4E69-952B-81132D8C3F22}" srcOrd="2" destOrd="0" parTransId="{031E4388-3F7C-4C2C-A8BE-FAA3BE10F5E6}" sibTransId="{179F8699-606F-4146-9C05-F4ECB83D6BEF}"/>
    <dgm:cxn modelId="{2AD8CBC8-D74F-4163-9D34-9F1110F76DDA}" type="presOf" srcId="{847F61B4-AE7A-4F7B-A25C-2D946783F483}" destId="{3F99D25E-611E-41BA-8A67-3491BC21C417}" srcOrd="0" destOrd="0" presId="urn:microsoft.com/office/officeart/2005/8/layout/default"/>
    <dgm:cxn modelId="{AAD9B82F-BA25-4649-81C6-C6ACB4AA069E}" type="presOf" srcId="{09CF2C6C-D8E2-4CA6-A18E-FE8168CD74D8}" destId="{EF934815-0B58-4555-80AE-96DE92348BFA}" srcOrd="0" destOrd="0" presId="urn:microsoft.com/office/officeart/2005/8/layout/default"/>
    <dgm:cxn modelId="{305653F9-0DD0-4C77-843A-852B2EB354A5}" srcId="{847F61B4-AE7A-4F7B-A25C-2D946783F483}" destId="{62D8198D-9FC0-4B88-A25A-04120693CCBF}" srcOrd="0" destOrd="0" parTransId="{A69FC750-062C-43F7-B687-177BD3BB1269}" sibTransId="{51DCC71D-8E61-466A-9903-FF8BEAEFC2AE}"/>
    <dgm:cxn modelId="{A6046CF2-A6A0-470C-8454-A8BF1AF2060A}" type="presOf" srcId="{9257542A-E050-4E69-952B-81132D8C3F22}" destId="{6581957C-3D09-428B-B265-5615A60B53F4}" srcOrd="0" destOrd="0" presId="urn:microsoft.com/office/officeart/2005/8/layout/default"/>
    <dgm:cxn modelId="{DFCB858D-7ABF-4F53-8679-D8442AE8837D}" srcId="{847F61B4-AE7A-4F7B-A25C-2D946783F483}" destId="{B08EA29A-24ED-4199-AA11-614239533E08}" srcOrd="1" destOrd="0" parTransId="{6CE273AD-01D7-4B4A-837E-0A8DD606A174}" sibTransId="{532A0FED-5D9D-4557-A53C-C8B1E32DB4AE}"/>
    <dgm:cxn modelId="{41AF17B0-8888-4B59-8F0F-77C7643D133C}" srcId="{847F61B4-AE7A-4F7B-A25C-2D946783F483}" destId="{09CF2C6C-D8E2-4CA6-A18E-FE8168CD74D8}" srcOrd="3" destOrd="0" parTransId="{D0F73D6F-C1FC-4A28-BC4A-0D88F193C630}" sibTransId="{8294BC20-0621-493C-B0C8-2B54675C7486}"/>
    <dgm:cxn modelId="{B9808518-81A2-4FAC-B727-A3D904A6A420}" type="presOf" srcId="{B08EA29A-24ED-4199-AA11-614239533E08}" destId="{99D26FD6-D8AD-4F53-B99F-E3227F9C7F50}" srcOrd="0" destOrd="0" presId="urn:microsoft.com/office/officeart/2005/8/layout/default"/>
    <dgm:cxn modelId="{3F2E81CB-FC60-4F38-96D8-CBF5604A0B5D}" type="presOf" srcId="{62D8198D-9FC0-4B88-A25A-04120693CCBF}" destId="{FCC2CC29-D95E-4EFC-AC1D-815263851BC7}" srcOrd="0" destOrd="0" presId="urn:microsoft.com/office/officeart/2005/8/layout/default"/>
    <dgm:cxn modelId="{1EDCB28C-2B4F-4EE0-99AB-90A5AFA1728F}" type="presParOf" srcId="{3F99D25E-611E-41BA-8A67-3491BC21C417}" destId="{FCC2CC29-D95E-4EFC-AC1D-815263851BC7}" srcOrd="0" destOrd="0" presId="urn:microsoft.com/office/officeart/2005/8/layout/default"/>
    <dgm:cxn modelId="{63696DA3-B9E7-4D37-982A-2F4F3A00EF47}" type="presParOf" srcId="{3F99D25E-611E-41BA-8A67-3491BC21C417}" destId="{35C1DC0E-CF7E-4EFE-91C3-0F4EF669E269}" srcOrd="1" destOrd="0" presId="urn:microsoft.com/office/officeart/2005/8/layout/default"/>
    <dgm:cxn modelId="{B8F4F963-29EF-487C-A8A9-F282EE9F971B}" type="presParOf" srcId="{3F99D25E-611E-41BA-8A67-3491BC21C417}" destId="{99D26FD6-D8AD-4F53-B99F-E3227F9C7F50}" srcOrd="2" destOrd="0" presId="urn:microsoft.com/office/officeart/2005/8/layout/default"/>
    <dgm:cxn modelId="{7A63A91F-0091-41D3-94B3-2B0ECD7A049B}" type="presParOf" srcId="{3F99D25E-611E-41BA-8A67-3491BC21C417}" destId="{47B12246-57D2-4840-8451-5AA30B70E741}" srcOrd="3" destOrd="0" presId="urn:microsoft.com/office/officeart/2005/8/layout/default"/>
    <dgm:cxn modelId="{C2A16D95-CD66-48C7-8597-0980B567D86B}" type="presParOf" srcId="{3F99D25E-611E-41BA-8A67-3491BC21C417}" destId="{6581957C-3D09-428B-B265-5615A60B53F4}" srcOrd="4" destOrd="0" presId="urn:microsoft.com/office/officeart/2005/8/layout/default"/>
    <dgm:cxn modelId="{6DDB1D6E-DFD2-49A4-95E4-D8A60AEDCF86}" type="presParOf" srcId="{3F99D25E-611E-41BA-8A67-3491BC21C417}" destId="{60B7E007-8ACD-4D41-84FB-008280B3FC7A}" srcOrd="5" destOrd="0" presId="urn:microsoft.com/office/officeart/2005/8/layout/default"/>
    <dgm:cxn modelId="{17F60106-26DC-4687-9BBA-5CA17CCCF314}" type="presParOf" srcId="{3F99D25E-611E-41BA-8A67-3491BC21C417}" destId="{EF934815-0B58-4555-80AE-96DE92348BFA}"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7F61B4-AE7A-4F7B-A25C-2D946783F48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2D8198D-9FC0-4B88-A25A-04120693CCBF}">
      <dgm:prSet phldrT="[Text]">
        <dgm:style>
          <a:lnRef idx="2">
            <a:schemeClr val="accent5">
              <a:shade val="50000"/>
            </a:schemeClr>
          </a:lnRef>
          <a:fillRef idx="1">
            <a:schemeClr val="accent5"/>
          </a:fillRef>
          <a:effectRef idx="0">
            <a:schemeClr val="accent5"/>
          </a:effectRef>
          <a:fontRef idx="minor">
            <a:schemeClr val="lt1"/>
          </a:fontRef>
        </dgm:style>
      </dgm:prSet>
      <dgm:spPr>
        <a:ln/>
      </dgm:spPr>
      <dgm:t>
        <a:bodyPr/>
        <a:lstStyle/>
        <a:p>
          <a:r>
            <a:rPr lang="en-US" dirty="0" smtClean="0"/>
            <a:t>Introduction</a:t>
          </a:r>
          <a:endParaRPr lang="en-US" dirty="0"/>
        </a:p>
      </dgm:t>
    </dgm:pt>
    <dgm:pt modelId="{A69FC750-062C-43F7-B687-177BD3BB1269}" type="parTrans" cxnId="{305653F9-0DD0-4C77-843A-852B2EB354A5}">
      <dgm:prSet/>
      <dgm:spPr/>
      <dgm:t>
        <a:bodyPr/>
        <a:lstStyle/>
        <a:p>
          <a:endParaRPr lang="en-US"/>
        </a:p>
      </dgm:t>
    </dgm:pt>
    <dgm:pt modelId="{51DCC71D-8E61-466A-9903-FF8BEAEFC2AE}" type="sibTrans" cxnId="{305653F9-0DD0-4C77-843A-852B2EB354A5}">
      <dgm:prSet/>
      <dgm:spPr/>
      <dgm:t>
        <a:bodyPr/>
        <a:lstStyle/>
        <a:p>
          <a:endParaRPr lang="en-US"/>
        </a:p>
      </dgm:t>
    </dgm:pt>
    <dgm:pt modelId="{9257542A-E050-4E69-952B-81132D8C3F22}">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Results</a:t>
          </a:r>
        </a:p>
      </dgm:t>
    </dgm:pt>
    <dgm:pt modelId="{031E4388-3F7C-4C2C-A8BE-FAA3BE10F5E6}" type="parTrans" cxnId="{4BD231FC-0203-4A50-B472-D421415DCF50}">
      <dgm:prSet/>
      <dgm:spPr/>
      <dgm:t>
        <a:bodyPr/>
        <a:lstStyle/>
        <a:p>
          <a:endParaRPr lang="en-US"/>
        </a:p>
      </dgm:t>
    </dgm:pt>
    <dgm:pt modelId="{179F8699-606F-4146-9C05-F4ECB83D6BEF}" type="sibTrans" cxnId="{4BD231FC-0203-4A50-B472-D421415DCF50}">
      <dgm:prSet/>
      <dgm:spPr/>
      <dgm:t>
        <a:bodyPr/>
        <a:lstStyle/>
        <a:p>
          <a:endParaRPr lang="en-US"/>
        </a:p>
      </dgm:t>
    </dgm:pt>
    <dgm:pt modelId="{B08EA29A-24ED-4199-AA11-614239533E0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Methodology</a:t>
          </a:r>
          <a:endParaRPr lang="en-US" dirty="0"/>
        </a:p>
      </dgm:t>
    </dgm:pt>
    <dgm:pt modelId="{6CE273AD-01D7-4B4A-837E-0A8DD606A174}" type="parTrans" cxnId="{DFCB858D-7ABF-4F53-8679-D8442AE8837D}">
      <dgm:prSet/>
      <dgm:spPr/>
      <dgm:t>
        <a:bodyPr/>
        <a:lstStyle/>
        <a:p>
          <a:endParaRPr lang="en-US"/>
        </a:p>
      </dgm:t>
    </dgm:pt>
    <dgm:pt modelId="{532A0FED-5D9D-4557-A53C-C8B1E32DB4AE}" type="sibTrans" cxnId="{DFCB858D-7ABF-4F53-8679-D8442AE8837D}">
      <dgm:prSet/>
      <dgm:spPr/>
      <dgm:t>
        <a:bodyPr/>
        <a:lstStyle/>
        <a:p>
          <a:endParaRPr lang="en-US"/>
        </a:p>
      </dgm:t>
    </dgm:pt>
    <dgm:pt modelId="{09CF2C6C-D8E2-4CA6-A18E-FE8168CD74D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Discussion</a:t>
          </a:r>
        </a:p>
      </dgm:t>
    </dgm:pt>
    <dgm:pt modelId="{D0F73D6F-C1FC-4A28-BC4A-0D88F193C630}" type="parTrans" cxnId="{41AF17B0-8888-4B59-8F0F-77C7643D133C}">
      <dgm:prSet/>
      <dgm:spPr/>
      <dgm:t>
        <a:bodyPr/>
        <a:lstStyle/>
        <a:p>
          <a:endParaRPr lang="en-US"/>
        </a:p>
      </dgm:t>
    </dgm:pt>
    <dgm:pt modelId="{8294BC20-0621-493C-B0C8-2B54675C7486}" type="sibTrans" cxnId="{41AF17B0-8888-4B59-8F0F-77C7643D133C}">
      <dgm:prSet/>
      <dgm:spPr/>
      <dgm:t>
        <a:bodyPr/>
        <a:lstStyle/>
        <a:p>
          <a:endParaRPr lang="en-US"/>
        </a:p>
      </dgm:t>
    </dgm:pt>
    <dgm:pt modelId="{3F99D25E-611E-41BA-8A67-3491BC21C417}" type="pres">
      <dgm:prSet presAssocID="{847F61B4-AE7A-4F7B-A25C-2D946783F483}" presName="diagram" presStyleCnt="0">
        <dgm:presLayoutVars>
          <dgm:dir/>
          <dgm:resizeHandles val="exact"/>
        </dgm:presLayoutVars>
      </dgm:prSet>
      <dgm:spPr/>
      <dgm:t>
        <a:bodyPr/>
        <a:lstStyle/>
        <a:p>
          <a:endParaRPr lang="en-US"/>
        </a:p>
      </dgm:t>
    </dgm:pt>
    <dgm:pt modelId="{FCC2CC29-D95E-4EFC-AC1D-815263851BC7}" type="pres">
      <dgm:prSet presAssocID="{62D8198D-9FC0-4B88-A25A-04120693CCBF}" presName="node" presStyleLbl="node1" presStyleIdx="0" presStyleCnt="4">
        <dgm:presLayoutVars>
          <dgm:bulletEnabled val="1"/>
        </dgm:presLayoutVars>
      </dgm:prSet>
      <dgm:spPr/>
      <dgm:t>
        <a:bodyPr/>
        <a:lstStyle/>
        <a:p>
          <a:endParaRPr lang="en-US"/>
        </a:p>
      </dgm:t>
    </dgm:pt>
    <dgm:pt modelId="{35C1DC0E-CF7E-4EFE-91C3-0F4EF669E269}" type="pres">
      <dgm:prSet presAssocID="{51DCC71D-8E61-466A-9903-FF8BEAEFC2AE}" presName="sibTrans" presStyleCnt="0"/>
      <dgm:spPr/>
    </dgm:pt>
    <dgm:pt modelId="{99D26FD6-D8AD-4F53-B99F-E3227F9C7F50}" type="pres">
      <dgm:prSet presAssocID="{B08EA29A-24ED-4199-AA11-614239533E08}" presName="node" presStyleLbl="node1" presStyleIdx="1" presStyleCnt="4">
        <dgm:presLayoutVars>
          <dgm:bulletEnabled val="1"/>
        </dgm:presLayoutVars>
      </dgm:prSet>
      <dgm:spPr/>
      <dgm:t>
        <a:bodyPr/>
        <a:lstStyle/>
        <a:p>
          <a:endParaRPr lang="en-US"/>
        </a:p>
      </dgm:t>
    </dgm:pt>
    <dgm:pt modelId="{47B12246-57D2-4840-8451-5AA30B70E741}" type="pres">
      <dgm:prSet presAssocID="{532A0FED-5D9D-4557-A53C-C8B1E32DB4AE}" presName="sibTrans" presStyleCnt="0"/>
      <dgm:spPr/>
    </dgm:pt>
    <dgm:pt modelId="{6581957C-3D09-428B-B265-5615A60B53F4}" type="pres">
      <dgm:prSet presAssocID="{9257542A-E050-4E69-952B-81132D8C3F22}" presName="node" presStyleLbl="node1" presStyleIdx="2" presStyleCnt="4">
        <dgm:presLayoutVars>
          <dgm:bulletEnabled val="1"/>
        </dgm:presLayoutVars>
      </dgm:prSet>
      <dgm:spPr/>
      <dgm:t>
        <a:bodyPr/>
        <a:lstStyle/>
        <a:p>
          <a:endParaRPr lang="en-US"/>
        </a:p>
      </dgm:t>
    </dgm:pt>
    <dgm:pt modelId="{60B7E007-8ACD-4D41-84FB-008280B3FC7A}" type="pres">
      <dgm:prSet presAssocID="{179F8699-606F-4146-9C05-F4ECB83D6BEF}" presName="sibTrans" presStyleCnt="0"/>
      <dgm:spPr/>
    </dgm:pt>
    <dgm:pt modelId="{EF934815-0B58-4555-80AE-96DE92348BFA}" type="pres">
      <dgm:prSet presAssocID="{09CF2C6C-D8E2-4CA6-A18E-FE8168CD74D8}" presName="node" presStyleLbl="node1" presStyleIdx="3" presStyleCnt="4">
        <dgm:presLayoutVars>
          <dgm:bulletEnabled val="1"/>
        </dgm:presLayoutVars>
      </dgm:prSet>
      <dgm:spPr/>
      <dgm:t>
        <a:bodyPr/>
        <a:lstStyle/>
        <a:p>
          <a:endParaRPr lang="en-US"/>
        </a:p>
      </dgm:t>
    </dgm:pt>
  </dgm:ptLst>
  <dgm:cxnLst>
    <dgm:cxn modelId="{4BD231FC-0203-4A50-B472-D421415DCF50}" srcId="{847F61B4-AE7A-4F7B-A25C-2D946783F483}" destId="{9257542A-E050-4E69-952B-81132D8C3F22}" srcOrd="2" destOrd="0" parTransId="{031E4388-3F7C-4C2C-A8BE-FAA3BE10F5E6}" sibTransId="{179F8699-606F-4146-9C05-F4ECB83D6BEF}"/>
    <dgm:cxn modelId="{CB0E793A-70AB-4621-83C5-3BF8D995F6DD}" type="presOf" srcId="{62D8198D-9FC0-4B88-A25A-04120693CCBF}" destId="{FCC2CC29-D95E-4EFC-AC1D-815263851BC7}" srcOrd="0" destOrd="0" presId="urn:microsoft.com/office/officeart/2005/8/layout/default"/>
    <dgm:cxn modelId="{1B14D22E-58A1-4897-9C3B-DACCF8C70C88}" type="presOf" srcId="{B08EA29A-24ED-4199-AA11-614239533E08}" destId="{99D26FD6-D8AD-4F53-B99F-E3227F9C7F50}" srcOrd="0" destOrd="0" presId="urn:microsoft.com/office/officeart/2005/8/layout/default"/>
    <dgm:cxn modelId="{952179B2-BA50-4805-AE96-77F892AD4B82}" type="presOf" srcId="{9257542A-E050-4E69-952B-81132D8C3F22}" destId="{6581957C-3D09-428B-B265-5615A60B53F4}" srcOrd="0" destOrd="0" presId="urn:microsoft.com/office/officeart/2005/8/layout/default"/>
    <dgm:cxn modelId="{305653F9-0DD0-4C77-843A-852B2EB354A5}" srcId="{847F61B4-AE7A-4F7B-A25C-2D946783F483}" destId="{62D8198D-9FC0-4B88-A25A-04120693CCBF}" srcOrd="0" destOrd="0" parTransId="{A69FC750-062C-43F7-B687-177BD3BB1269}" sibTransId="{51DCC71D-8E61-466A-9903-FF8BEAEFC2AE}"/>
    <dgm:cxn modelId="{0C1AE3E9-105B-407D-8FB0-A633FF146C07}" type="presOf" srcId="{09CF2C6C-D8E2-4CA6-A18E-FE8168CD74D8}" destId="{EF934815-0B58-4555-80AE-96DE92348BFA}" srcOrd="0" destOrd="0" presId="urn:microsoft.com/office/officeart/2005/8/layout/default"/>
    <dgm:cxn modelId="{DFCB858D-7ABF-4F53-8679-D8442AE8837D}" srcId="{847F61B4-AE7A-4F7B-A25C-2D946783F483}" destId="{B08EA29A-24ED-4199-AA11-614239533E08}" srcOrd="1" destOrd="0" parTransId="{6CE273AD-01D7-4B4A-837E-0A8DD606A174}" sibTransId="{532A0FED-5D9D-4557-A53C-C8B1E32DB4AE}"/>
    <dgm:cxn modelId="{B9A40F44-B5A5-44CE-A2CB-BF4E559E8F65}" type="presOf" srcId="{847F61B4-AE7A-4F7B-A25C-2D946783F483}" destId="{3F99D25E-611E-41BA-8A67-3491BC21C417}" srcOrd="0" destOrd="0" presId="urn:microsoft.com/office/officeart/2005/8/layout/default"/>
    <dgm:cxn modelId="{41AF17B0-8888-4B59-8F0F-77C7643D133C}" srcId="{847F61B4-AE7A-4F7B-A25C-2D946783F483}" destId="{09CF2C6C-D8E2-4CA6-A18E-FE8168CD74D8}" srcOrd="3" destOrd="0" parTransId="{D0F73D6F-C1FC-4A28-BC4A-0D88F193C630}" sibTransId="{8294BC20-0621-493C-B0C8-2B54675C7486}"/>
    <dgm:cxn modelId="{3EE70EBD-9287-49EE-9276-5C2145A569B8}" type="presParOf" srcId="{3F99D25E-611E-41BA-8A67-3491BC21C417}" destId="{FCC2CC29-D95E-4EFC-AC1D-815263851BC7}" srcOrd="0" destOrd="0" presId="urn:microsoft.com/office/officeart/2005/8/layout/default"/>
    <dgm:cxn modelId="{D72DE8A8-ED15-41CE-8326-EEAB374BB15E}" type="presParOf" srcId="{3F99D25E-611E-41BA-8A67-3491BC21C417}" destId="{35C1DC0E-CF7E-4EFE-91C3-0F4EF669E269}" srcOrd="1" destOrd="0" presId="urn:microsoft.com/office/officeart/2005/8/layout/default"/>
    <dgm:cxn modelId="{87DD1B6F-33CB-4845-AE61-815167910BBE}" type="presParOf" srcId="{3F99D25E-611E-41BA-8A67-3491BC21C417}" destId="{99D26FD6-D8AD-4F53-B99F-E3227F9C7F50}" srcOrd="2" destOrd="0" presId="urn:microsoft.com/office/officeart/2005/8/layout/default"/>
    <dgm:cxn modelId="{2AAF08A9-E334-4DE2-B233-C8BB475D4653}" type="presParOf" srcId="{3F99D25E-611E-41BA-8A67-3491BC21C417}" destId="{47B12246-57D2-4840-8451-5AA30B70E741}" srcOrd="3" destOrd="0" presId="urn:microsoft.com/office/officeart/2005/8/layout/default"/>
    <dgm:cxn modelId="{977FBBE6-787D-42E9-B934-6188061EE2A7}" type="presParOf" srcId="{3F99D25E-611E-41BA-8A67-3491BC21C417}" destId="{6581957C-3D09-428B-B265-5615A60B53F4}" srcOrd="4" destOrd="0" presId="urn:microsoft.com/office/officeart/2005/8/layout/default"/>
    <dgm:cxn modelId="{AF9EC109-DDD7-4376-923A-C529CC5072E4}" type="presParOf" srcId="{3F99D25E-611E-41BA-8A67-3491BC21C417}" destId="{60B7E007-8ACD-4D41-84FB-008280B3FC7A}" srcOrd="5" destOrd="0" presId="urn:microsoft.com/office/officeart/2005/8/layout/default"/>
    <dgm:cxn modelId="{2AC24876-8E1B-4713-90D8-BD544FC33CA3}" type="presParOf" srcId="{3F99D25E-611E-41BA-8A67-3491BC21C417}" destId="{EF934815-0B58-4555-80AE-96DE92348BFA}"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7F61B4-AE7A-4F7B-A25C-2D946783F48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2D8198D-9FC0-4B88-A25A-04120693CCBF}">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Introduction</a:t>
          </a:r>
          <a:endParaRPr lang="en-US" dirty="0"/>
        </a:p>
      </dgm:t>
    </dgm:pt>
    <dgm:pt modelId="{A69FC750-062C-43F7-B687-177BD3BB1269}" type="parTrans" cxnId="{305653F9-0DD0-4C77-843A-852B2EB354A5}">
      <dgm:prSet/>
      <dgm:spPr/>
      <dgm:t>
        <a:bodyPr/>
        <a:lstStyle/>
        <a:p>
          <a:endParaRPr lang="en-US"/>
        </a:p>
      </dgm:t>
    </dgm:pt>
    <dgm:pt modelId="{51DCC71D-8E61-466A-9903-FF8BEAEFC2AE}" type="sibTrans" cxnId="{305653F9-0DD0-4C77-843A-852B2EB354A5}">
      <dgm:prSet/>
      <dgm:spPr/>
      <dgm:t>
        <a:bodyPr/>
        <a:lstStyle/>
        <a:p>
          <a:endParaRPr lang="en-US"/>
        </a:p>
      </dgm:t>
    </dgm:pt>
    <dgm:pt modelId="{9257542A-E050-4E69-952B-81132D8C3F22}">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Results</a:t>
          </a:r>
        </a:p>
      </dgm:t>
    </dgm:pt>
    <dgm:pt modelId="{031E4388-3F7C-4C2C-A8BE-FAA3BE10F5E6}" type="parTrans" cxnId="{4BD231FC-0203-4A50-B472-D421415DCF50}">
      <dgm:prSet/>
      <dgm:spPr/>
      <dgm:t>
        <a:bodyPr/>
        <a:lstStyle/>
        <a:p>
          <a:endParaRPr lang="en-US"/>
        </a:p>
      </dgm:t>
    </dgm:pt>
    <dgm:pt modelId="{179F8699-606F-4146-9C05-F4ECB83D6BEF}" type="sibTrans" cxnId="{4BD231FC-0203-4A50-B472-D421415DCF50}">
      <dgm:prSet/>
      <dgm:spPr/>
      <dgm:t>
        <a:bodyPr/>
        <a:lstStyle/>
        <a:p>
          <a:endParaRPr lang="en-US"/>
        </a:p>
      </dgm:t>
    </dgm:pt>
    <dgm:pt modelId="{B08EA29A-24ED-4199-AA11-614239533E0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Methodology</a:t>
          </a:r>
          <a:endParaRPr lang="en-US" dirty="0"/>
        </a:p>
      </dgm:t>
    </dgm:pt>
    <dgm:pt modelId="{6CE273AD-01D7-4B4A-837E-0A8DD606A174}" type="parTrans" cxnId="{DFCB858D-7ABF-4F53-8679-D8442AE8837D}">
      <dgm:prSet/>
      <dgm:spPr/>
      <dgm:t>
        <a:bodyPr/>
        <a:lstStyle/>
        <a:p>
          <a:endParaRPr lang="en-US"/>
        </a:p>
      </dgm:t>
    </dgm:pt>
    <dgm:pt modelId="{532A0FED-5D9D-4557-A53C-C8B1E32DB4AE}" type="sibTrans" cxnId="{DFCB858D-7ABF-4F53-8679-D8442AE8837D}">
      <dgm:prSet/>
      <dgm:spPr/>
      <dgm:t>
        <a:bodyPr/>
        <a:lstStyle/>
        <a:p>
          <a:endParaRPr lang="en-US"/>
        </a:p>
      </dgm:t>
    </dgm:pt>
    <dgm:pt modelId="{09CF2C6C-D8E2-4CA6-A18E-FE8168CD74D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Discussion</a:t>
          </a:r>
        </a:p>
      </dgm:t>
    </dgm:pt>
    <dgm:pt modelId="{D0F73D6F-C1FC-4A28-BC4A-0D88F193C630}" type="parTrans" cxnId="{41AF17B0-8888-4B59-8F0F-77C7643D133C}">
      <dgm:prSet/>
      <dgm:spPr/>
      <dgm:t>
        <a:bodyPr/>
        <a:lstStyle/>
        <a:p>
          <a:endParaRPr lang="en-US"/>
        </a:p>
      </dgm:t>
    </dgm:pt>
    <dgm:pt modelId="{8294BC20-0621-493C-B0C8-2B54675C7486}" type="sibTrans" cxnId="{41AF17B0-8888-4B59-8F0F-77C7643D133C}">
      <dgm:prSet/>
      <dgm:spPr/>
      <dgm:t>
        <a:bodyPr/>
        <a:lstStyle/>
        <a:p>
          <a:endParaRPr lang="en-US"/>
        </a:p>
      </dgm:t>
    </dgm:pt>
    <dgm:pt modelId="{3F99D25E-611E-41BA-8A67-3491BC21C417}" type="pres">
      <dgm:prSet presAssocID="{847F61B4-AE7A-4F7B-A25C-2D946783F483}" presName="diagram" presStyleCnt="0">
        <dgm:presLayoutVars>
          <dgm:dir/>
          <dgm:resizeHandles val="exact"/>
        </dgm:presLayoutVars>
      </dgm:prSet>
      <dgm:spPr/>
      <dgm:t>
        <a:bodyPr/>
        <a:lstStyle/>
        <a:p>
          <a:endParaRPr lang="en-US"/>
        </a:p>
      </dgm:t>
    </dgm:pt>
    <dgm:pt modelId="{FCC2CC29-D95E-4EFC-AC1D-815263851BC7}" type="pres">
      <dgm:prSet presAssocID="{62D8198D-9FC0-4B88-A25A-04120693CCBF}" presName="node" presStyleLbl="node1" presStyleIdx="0" presStyleCnt="4">
        <dgm:presLayoutVars>
          <dgm:bulletEnabled val="1"/>
        </dgm:presLayoutVars>
      </dgm:prSet>
      <dgm:spPr/>
      <dgm:t>
        <a:bodyPr/>
        <a:lstStyle/>
        <a:p>
          <a:endParaRPr lang="en-US"/>
        </a:p>
      </dgm:t>
    </dgm:pt>
    <dgm:pt modelId="{35C1DC0E-CF7E-4EFE-91C3-0F4EF669E269}" type="pres">
      <dgm:prSet presAssocID="{51DCC71D-8E61-466A-9903-FF8BEAEFC2AE}" presName="sibTrans" presStyleCnt="0"/>
      <dgm:spPr/>
    </dgm:pt>
    <dgm:pt modelId="{99D26FD6-D8AD-4F53-B99F-E3227F9C7F50}" type="pres">
      <dgm:prSet presAssocID="{B08EA29A-24ED-4199-AA11-614239533E08}" presName="node" presStyleLbl="node1" presStyleIdx="1" presStyleCnt="4">
        <dgm:presLayoutVars>
          <dgm:bulletEnabled val="1"/>
        </dgm:presLayoutVars>
      </dgm:prSet>
      <dgm:spPr/>
      <dgm:t>
        <a:bodyPr/>
        <a:lstStyle/>
        <a:p>
          <a:endParaRPr lang="en-US"/>
        </a:p>
      </dgm:t>
    </dgm:pt>
    <dgm:pt modelId="{47B12246-57D2-4840-8451-5AA30B70E741}" type="pres">
      <dgm:prSet presAssocID="{532A0FED-5D9D-4557-A53C-C8B1E32DB4AE}" presName="sibTrans" presStyleCnt="0"/>
      <dgm:spPr/>
    </dgm:pt>
    <dgm:pt modelId="{6581957C-3D09-428B-B265-5615A60B53F4}" type="pres">
      <dgm:prSet presAssocID="{9257542A-E050-4E69-952B-81132D8C3F22}" presName="node" presStyleLbl="node1" presStyleIdx="2" presStyleCnt="4">
        <dgm:presLayoutVars>
          <dgm:bulletEnabled val="1"/>
        </dgm:presLayoutVars>
      </dgm:prSet>
      <dgm:spPr/>
      <dgm:t>
        <a:bodyPr/>
        <a:lstStyle/>
        <a:p>
          <a:endParaRPr lang="en-US"/>
        </a:p>
      </dgm:t>
    </dgm:pt>
    <dgm:pt modelId="{60B7E007-8ACD-4D41-84FB-008280B3FC7A}" type="pres">
      <dgm:prSet presAssocID="{179F8699-606F-4146-9C05-F4ECB83D6BEF}" presName="sibTrans" presStyleCnt="0"/>
      <dgm:spPr/>
    </dgm:pt>
    <dgm:pt modelId="{EF934815-0B58-4555-80AE-96DE92348BFA}" type="pres">
      <dgm:prSet presAssocID="{09CF2C6C-D8E2-4CA6-A18E-FE8168CD74D8}" presName="node" presStyleLbl="node1" presStyleIdx="3" presStyleCnt="4">
        <dgm:presLayoutVars>
          <dgm:bulletEnabled val="1"/>
        </dgm:presLayoutVars>
      </dgm:prSet>
      <dgm:spPr/>
      <dgm:t>
        <a:bodyPr/>
        <a:lstStyle/>
        <a:p>
          <a:endParaRPr lang="en-US"/>
        </a:p>
      </dgm:t>
    </dgm:pt>
  </dgm:ptLst>
  <dgm:cxnLst>
    <dgm:cxn modelId="{EAF9784D-B38E-454E-8C7F-A224C3FA16D3}" type="presOf" srcId="{09CF2C6C-D8E2-4CA6-A18E-FE8168CD74D8}" destId="{EF934815-0B58-4555-80AE-96DE92348BFA}" srcOrd="0" destOrd="0" presId="urn:microsoft.com/office/officeart/2005/8/layout/default"/>
    <dgm:cxn modelId="{4BD231FC-0203-4A50-B472-D421415DCF50}" srcId="{847F61B4-AE7A-4F7B-A25C-2D946783F483}" destId="{9257542A-E050-4E69-952B-81132D8C3F22}" srcOrd="2" destOrd="0" parTransId="{031E4388-3F7C-4C2C-A8BE-FAA3BE10F5E6}" sibTransId="{179F8699-606F-4146-9C05-F4ECB83D6BEF}"/>
    <dgm:cxn modelId="{F083DE1F-6563-43F8-BC99-DACF3DBB9761}" type="presOf" srcId="{847F61B4-AE7A-4F7B-A25C-2D946783F483}" destId="{3F99D25E-611E-41BA-8A67-3491BC21C417}" srcOrd="0" destOrd="0" presId="urn:microsoft.com/office/officeart/2005/8/layout/default"/>
    <dgm:cxn modelId="{305653F9-0DD0-4C77-843A-852B2EB354A5}" srcId="{847F61B4-AE7A-4F7B-A25C-2D946783F483}" destId="{62D8198D-9FC0-4B88-A25A-04120693CCBF}" srcOrd="0" destOrd="0" parTransId="{A69FC750-062C-43F7-B687-177BD3BB1269}" sibTransId="{51DCC71D-8E61-466A-9903-FF8BEAEFC2AE}"/>
    <dgm:cxn modelId="{DFCB858D-7ABF-4F53-8679-D8442AE8837D}" srcId="{847F61B4-AE7A-4F7B-A25C-2D946783F483}" destId="{B08EA29A-24ED-4199-AA11-614239533E08}" srcOrd="1" destOrd="0" parTransId="{6CE273AD-01D7-4B4A-837E-0A8DD606A174}" sibTransId="{532A0FED-5D9D-4557-A53C-C8B1E32DB4AE}"/>
    <dgm:cxn modelId="{BE1959D9-9593-4D4F-8D90-C0A5ABC63288}" type="presOf" srcId="{62D8198D-9FC0-4B88-A25A-04120693CCBF}" destId="{FCC2CC29-D95E-4EFC-AC1D-815263851BC7}" srcOrd="0" destOrd="0" presId="urn:microsoft.com/office/officeart/2005/8/layout/default"/>
    <dgm:cxn modelId="{338B24AE-27AD-4B6A-9C79-E1C2D2834059}" type="presOf" srcId="{9257542A-E050-4E69-952B-81132D8C3F22}" destId="{6581957C-3D09-428B-B265-5615A60B53F4}" srcOrd="0" destOrd="0" presId="urn:microsoft.com/office/officeart/2005/8/layout/default"/>
    <dgm:cxn modelId="{41AF17B0-8888-4B59-8F0F-77C7643D133C}" srcId="{847F61B4-AE7A-4F7B-A25C-2D946783F483}" destId="{09CF2C6C-D8E2-4CA6-A18E-FE8168CD74D8}" srcOrd="3" destOrd="0" parTransId="{D0F73D6F-C1FC-4A28-BC4A-0D88F193C630}" sibTransId="{8294BC20-0621-493C-B0C8-2B54675C7486}"/>
    <dgm:cxn modelId="{A329A0C5-4627-4845-A02E-184E60F3E02C}" type="presOf" srcId="{B08EA29A-24ED-4199-AA11-614239533E08}" destId="{99D26FD6-D8AD-4F53-B99F-E3227F9C7F50}" srcOrd="0" destOrd="0" presId="urn:microsoft.com/office/officeart/2005/8/layout/default"/>
    <dgm:cxn modelId="{C926024E-DB98-4685-B112-1A4BF6FD1CB8}" type="presParOf" srcId="{3F99D25E-611E-41BA-8A67-3491BC21C417}" destId="{FCC2CC29-D95E-4EFC-AC1D-815263851BC7}" srcOrd="0" destOrd="0" presId="urn:microsoft.com/office/officeart/2005/8/layout/default"/>
    <dgm:cxn modelId="{499CA0F4-AC82-4C81-9D5D-1123EB003D51}" type="presParOf" srcId="{3F99D25E-611E-41BA-8A67-3491BC21C417}" destId="{35C1DC0E-CF7E-4EFE-91C3-0F4EF669E269}" srcOrd="1" destOrd="0" presId="urn:microsoft.com/office/officeart/2005/8/layout/default"/>
    <dgm:cxn modelId="{820204D8-7B52-4580-8DE7-7DE247D88C62}" type="presParOf" srcId="{3F99D25E-611E-41BA-8A67-3491BC21C417}" destId="{99D26FD6-D8AD-4F53-B99F-E3227F9C7F50}" srcOrd="2" destOrd="0" presId="urn:microsoft.com/office/officeart/2005/8/layout/default"/>
    <dgm:cxn modelId="{A839E605-2E65-42C4-9610-2F1BB8961EFA}" type="presParOf" srcId="{3F99D25E-611E-41BA-8A67-3491BC21C417}" destId="{47B12246-57D2-4840-8451-5AA30B70E741}" srcOrd="3" destOrd="0" presId="urn:microsoft.com/office/officeart/2005/8/layout/default"/>
    <dgm:cxn modelId="{42D38A43-97AD-4FAF-9C4B-FF9942CBB587}" type="presParOf" srcId="{3F99D25E-611E-41BA-8A67-3491BC21C417}" destId="{6581957C-3D09-428B-B265-5615A60B53F4}" srcOrd="4" destOrd="0" presId="urn:microsoft.com/office/officeart/2005/8/layout/default"/>
    <dgm:cxn modelId="{CD35962C-41BE-4E0A-A48E-3902BB254CBA}" type="presParOf" srcId="{3F99D25E-611E-41BA-8A67-3491BC21C417}" destId="{60B7E007-8ACD-4D41-84FB-008280B3FC7A}" srcOrd="5" destOrd="0" presId="urn:microsoft.com/office/officeart/2005/8/layout/default"/>
    <dgm:cxn modelId="{BAD804D7-1B8C-43C6-81EE-4CA396102219}" type="presParOf" srcId="{3F99D25E-611E-41BA-8A67-3491BC21C417}" destId="{EF934815-0B58-4555-80AE-96DE92348BFA}"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7F61B4-AE7A-4F7B-A25C-2D946783F48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2D8198D-9FC0-4B88-A25A-04120693CCBF}">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Introduction</a:t>
          </a:r>
          <a:endParaRPr lang="en-US" dirty="0"/>
        </a:p>
      </dgm:t>
    </dgm:pt>
    <dgm:pt modelId="{A69FC750-062C-43F7-B687-177BD3BB1269}" type="parTrans" cxnId="{305653F9-0DD0-4C77-843A-852B2EB354A5}">
      <dgm:prSet/>
      <dgm:spPr/>
      <dgm:t>
        <a:bodyPr/>
        <a:lstStyle/>
        <a:p>
          <a:endParaRPr lang="en-US"/>
        </a:p>
      </dgm:t>
    </dgm:pt>
    <dgm:pt modelId="{51DCC71D-8E61-466A-9903-FF8BEAEFC2AE}" type="sibTrans" cxnId="{305653F9-0DD0-4C77-843A-852B2EB354A5}">
      <dgm:prSet/>
      <dgm:spPr/>
      <dgm:t>
        <a:bodyPr/>
        <a:lstStyle/>
        <a:p>
          <a:endParaRPr lang="en-US"/>
        </a:p>
      </dgm:t>
    </dgm:pt>
    <dgm:pt modelId="{9257542A-E050-4E69-952B-81132D8C3F22}">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Results</a:t>
          </a:r>
        </a:p>
      </dgm:t>
    </dgm:pt>
    <dgm:pt modelId="{031E4388-3F7C-4C2C-A8BE-FAA3BE10F5E6}" type="parTrans" cxnId="{4BD231FC-0203-4A50-B472-D421415DCF50}">
      <dgm:prSet/>
      <dgm:spPr/>
      <dgm:t>
        <a:bodyPr/>
        <a:lstStyle/>
        <a:p>
          <a:endParaRPr lang="en-US"/>
        </a:p>
      </dgm:t>
    </dgm:pt>
    <dgm:pt modelId="{179F8699-606F-4146-9C05-F4ECB83D6BEF}" type="sibTrans" cxnId="{4BD231FC-0203-4A50-B472-D421415DCF50}">
      <dgm:prSet/>
      <dgm:spPr/>
      <dgm:t>
        <a:bodyPr/>
        <a:lstStyle/>
        <a:p>
          <a:endParaRPr lang="en-US"/>
        </a:p>
      </dgm:t>
    </dgm:pt>
    <dgm:pt modelId="{B08EA29A-24ED-4199-AA11-614239533E08}">
      <dgm:prSet phldrT="[Text]">
        <dgm:style>
          <a:lnRef idx="2">
            <a:schemeClr val="accent5">
              <a:shade val="50000"/>
            </a:schemeClr>
          </a:lnRef>
          <a:fillRef idx="1">
            <a:schemeClr val="accent5"/>
          </a:fillRef>
          <a:effectRef idx="0">
            <a:schemeClr val="accent5"/>
          </a:effectRef>
          <a:fontRef idx="minor">
            <a:schemeClr val="lt1"/>
          </a:fontRef>
        </dgm:style>
      </dgm:prSet>
      <dgm:spPr>
        <a:ln/>
      </dgm:spPr>
      <dgm:t>
        <a:bodyPr/>
        <a:lstStyle/>
        <a:p>
          <a:r>
            <a:rPr lang="en-US" dirty="0" smtClean="0"/>
            <a:t>Methodology</a:t>
          </a:r>
          <a:endParaRPr lang="en-US" dirty="0"/>
        </a:p>
      </dgm:t>
    </dgm:pt>
    <dgm:pt modelId="{6CE273AD-01D7-4B4A-837E-0A8DD606A174}" type="parTrans" cxnId="{DFCB858D-7ABF-4F53-8679-D8442AE8837D}">
      <dgm:prSet/>
      <dgm:spPr/>
      <dgm:t>
        <a:bodyPr/>
        <a:lstStyle/>
        <a:p>
          <a:endParaRPr lang="en-US"/>
        </a:p>
      </dgm:t>
    </dgm:pt>
    <dgm:pt modelId="{532A0FED-5D9D-4557-A53C-C8B1E32DB4AE}" type="sibTrans" cxnId="{DFCB858D-7ABF-4F53-8679-D8442AE8837D}">
      <dgm:prSet/>
      <dgm:spPr/>
      <dgm:t>
        <a:bodyPr/>
        <a:lstStyle/>
        <a:p>
          <a:endParaRPr lang="en-US"/>
        </a:p>
      </dgm:t>
    </dgm:pt>
    <dgm:pt modelId="{09CF2C6C-D8E2-4CA6-A18E-FE8168CD74D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Discussion</a:t>
          </a:r>
        </a:p>
      </dgm:t>
    </dgm:pt>
    <dgm:pt modelId="{D0F73D6F-C1FC-4A28-BC4A-0D88F193C630}" type="parTrans" cxnId="{41AF17B0-8888-4B59-8F0F-77C7643D133C}">
      <dgm:prSet/>
      <dgm:spPr/>
      <dgm:t>
        <a:bodyPr/>
        <a:lstStyle/>
        <a:p>
          <a:endParaRPr lang="en-US"/>
        </a:p>
      </dgm:t>
    </dgm:pt>
    <dgm:pt modelId="{8294BC20-0621-493C-B0C8-2B54675C7486}" type="sibTrans" cxnId="{41AF17B0-8888-4B59-8F0F-77C7643D133C}">
      <dgm:prSet/>
      <dgm:spPr/>
      <dgm:t>
        <a:bodyPr/>
        <a:lstStyle/>
        <a:p>
          <a:endParaRPr lang="en-US"/>
        </a:p>
      </dgm:t>
    </dgm:pt>
    <dgm:pt modelId="{3F99D25E-611E-41BA-8A67-3491BC21C417}" type="pres">
      <dgm:prSet presAssocID="{847F61B4-AE7A-4F7B-A25C-2D946783F483}" presName="diagram" presStyleCnt="0">
        <dgm:presLayoutVars>
          <dgm:dir/>
          <dgm:resizeHandles val="exact"/>
        </dgm:presLayoutVars>
      </dgm:prSet>
      <dgm:spPr/>
      <dgm:t>
        <a:bodyPr/>
        <a:lstStyle/>
        <a:p>
          <a:endParaRPr lang="en-US"/>
        </a:p>
      </dgm:t>
    </dgm:pt>
    <dgm:pt modelId="{FCC2CC29-D95E-4EFC-AC1D-815263851BC7}" type="pres">
      <dgm:prSet presAssocID="{62D8198D-9FC0-4B88-A25A-04120693CCBF}" presName="node" presStyleLbl="node1" presStyleIdx="0" presStyleCnt="4">
        <dgm:presLayoutVars>
          <dgm:bulletEnabled val="1"/>
        </dgm:presLayoutVars>
      </dgm:prSet>
      <dgm:spPr/>
      <dgm:t>
        <a:bodyPr/>
        <a:lstStyle/>
        <a:p>
          <a:endParaRPr lang="en-US"/>
        </a:p>
      </dgm:t>
    </dgm:pt>
    <dgm:pt modelId="{35C1DC0E-CF7E-4EFE-91C3-0F4EF669E269}" type="pres">
      <dgm:prSet presAssocID="{51DCC71D-8E61-466A-9903-FF8BEAEFC2AE}" presName="sibTrans" presStyleCnt="0"/>
      <dgm:spPr/>
    </dgm:pt>
    <dgm:pt modelId="{99D26FD6-D8AD-4F53-B99F-E3227F9C7F50}" type="pres">
      <dgm:prSet presAssocID="{B08EA29A-24ED-4199-AA11-614239533E08}" presName="node" presStyleLbl="node1" presStyleIdx="1" presStyleCnt="4">
        <dgm:presLayoutVars>
          <dgm:bulletEnabled val="1"/>
        </dgm:presLayoutVars>
      </dgm:prSet>
      <dgm:spPr/>
      <dgm:t>
        <a:bodyPr/>
        <a:lstStyle/>
        <a:p>
          <a:endParaRPr lang="en-US"/>
        </a:p>
      </dgm:t>
    </dgm:pt>
    <dgm:pt modelId="{47B12246-57D2-4840-8451-5AA30B70E741}" type="pres">
      <dgm:prSet presAssocID="{532A0FED-5D9D-4557-A53C-C8B1E32DB4AE}" presName="sibTrans" presStyleCnt="0"/>
      <dgm:spPr/>
    </dgm:pt>
    <dgm:pt modelId="{6581957C-3D09-428B-B265-5615A60B53F4}" type="pres">
      <dgm:prSet presAssocID="{9257542A-E050-4E69-952B-81132D8C3F22}" presName="node" presStyleLbl="node1" presStyleIdx="2" presStyleCnt="4">
        <dgm:presLayoutVars>
          <dgm:bulletEnabled val="1"/>
        </dgm:presLayoutVars>
      </dgm:prSet>
      <dgm:spPr/>
      <dgm:t>
        <a:bodyPr/>
        <a:lstStyle/>
        <a:p>
          <a:endParaRPr lang="en-US"/>
        </a:p>
      </dgm:t>
    </dgm:pt>
    <dgm:pt modelId="{60B7E007-8ACD-4D41-84FB-008280B3FC7A}" type="pres">
      <dgm:prSet presAssocID="{179F8699-606F-4146-9C05-F4ECB83D6BEF}" presName="sibTrans" presStyleCnt="0"/>
      <dgm:spPr/>
    </dgm:pt>
    <dgm:pt modelId="{EF934815-0B58-4555-80AE-96DE92348BFA}" type="pres">
      <dgm:prSet presAssocID="{09CF2C6C-D8E2-4CA6-A18E-FE8168CD74D8}" presName="node" presStyleLbl="node1" presStyleIdx="3" presStyleCnt="4">
        <dgm:presLayoutVars>
          <dgm:bulletEnabled val="1"/>
        </dgm:presLayoutVars>
      </dgm:prSet>
      <dgm:spPr/>
      <dgm:t>
        <a:bodyPr/>
        <a:lstStyle/>
        <a:p>
          <a:endParaRPr lang="en-US"/>
        </a:p>
      </dgm:t>
    </dgm:pt>
  </dgm:ptLst>
  <dgm:cxnLst>
    <dgm:cxn modelId="{4BD231FC-0203-4A50-B472-D421415DCF50}" srcId="{847F61B4-AE7A-4F7B-A25C-2D946783F483}" destId="{9257542A-E050-4E69-952B-81132D8C3F22}" srcOrd="2" destOrd="0" parTransId="{031E4388-3F7C-4C2C-A8BE-FAA3BE10F5E6}" sibTransId="{179F8699-606F-4146-9C05-F4ECB83D6BEF}"/>
    <dgm:cxn modelId="{F451C5B2-0DBD-4933-A5DD-EFB387501A03}" type="presOf" srcId="{B08EA29A-24ED-4199-AA11-614239533E08}" destId="{99D26FD6-D8AD-4F53-B99F-E3227F9C7F50}" srcOrd="0" destOrd="0" presId="urn:microsoft.com/office/officeart/2005/8/layout/default"/>
    <dgm:cxn modelId="{CD04136F-D3CB-4889-9B03-C57E181128D3}" type="presOf" srcId="{09CF2C6C-D8E2-4CA6-A18E-FE8168CD74D8}" destId="{EF934815-0B58-4555-80AE-96DE92348BFA}" srcOrd="0" destOrd="0" presId="urn:microsoft.com/office/officeart/2005/8/layout/default"/>
    <dgm:cxn modelId="{CC9ECB84-EA2F-47FB-A22D-01F82251BA8B}" type="presOf" srcId="{62D8198D-9FC0-4B88-A25A-04120693CCBF}" destId="{FCC2CC29-D95E-4EFC-AC1D-815263851BC7}" srcOrd="0" destOrd="0" presId="urn:microsoft.com/office/officeart/2005/8/layout/default"/>
    <dgm:cxn modelId="{305653F9-0DD0-4C77-843A-852B2EB354A5}" srcId="{847F61B4-AE7A-4F7B-A25C-2D946783F483}" destId="{62D8198D-9FC0-4B88-A25A-04120693CCBF}" srcOrd="0" destOrd="0" parTransId="{A69FC750-062C-43F7-B687-177BD3BB1269}" sibTransId="{51DCC71D-8E61-466A-9903-FF8BEAEFC2AE}"/>
    <dgm:cxn modelId="{7A98EBE9-287C-444F-9C8A-0A413747062F}" type="presOf" srcId="{847F61B4-AE7A-4F7B-A25C-2D946783F483}" destId="{3F99D25E-611E-41BA-8A67-3491BC21C417}" srcOrd="0" destOrd="0" presId="urn:microsoft.com/office/officeart/2005/8/layout/default"/>
    <dgm:cxn modelId="{DFCB858D-7ABF-4F53-8679-D8442AE8837D}" srcId="{847F61B4-AE7A-4F7B-A25C-2D946783F483}" destId="{B08EA29A-24ED-4199-AA11-614239533E08}" srcOrd="1" destOrd="0" parTransId="{6CE273AD-01D7-4B4A-837E-0A8DD606A174}" sibTransId="{532A0FED-5D9D-4557-A53C-C8B1E32DB4AE}"/>
    <dgm:cxn modelId="{41AF17B0-8888-4B59-8F0F-77C7643D133C}" srcId="{847F61B4-AE7A-4F7B-A25C-2D946783F483}" destId="{09CF2C6C-D8E2-4CA6-A18E-FE8168CD74D8}" srcOrd="3" destOrd="0" parTransId="{D0F73D6F-C1FC-4A28-BC4A-0D88F193C630}" sibTransId="{8294BC20-0621-493C-B0C8-2B54675C7486}"/>
    <dgm:cxn modelId="{6B97D205-8798-447C-BFDA-0F5FC68E1496}" type="presOf" srcId="{9257542A-E050-4E69-952B-81132D8C3F22}" destId="{6581957C-3D09-428B-B265-5615A60B53F4}" srcOrd="0" destOrd="0" presId="urn:microsoft.com/office/officeart/2005/8/layout/default"/>
    <dgm:cxn modelId="{5F315EB4-4C6E-4002-AFA4-37C8A7BC1618}" type="presParOf" srcId="{3F99D25E-611E-41BA-8A67-3491BC21C417}" destId="{FCC2CC29-D95E-4EFC-AC1D-815263851BC7}" srcOrd="0" destOrd="0" presId="urn:microsoft.com/office/officeart/2005/8/layout/default"/>
    <dgm:cxn modelId="{D5A7BC4B-7865-4BAB-8D5F-FA7502DA5E13}" type="presParOf" srcId="{3F99D25E-611E-41BA-8A67-3491BC21C417}" destId="{35C1DC0E-CF7E-4EFE-91C3-0F4EF669E269}" srcOrd="1" destOrd="0" presId="urn:microsoft.com/office/officeart/2005/8/layout/default"/>
    <dgm:cxn modelId="{B2765CD9-2354-4138-AB38-D01B7F0A8113}" type="presParOf" srcId="{3F99D25E-611E-41BA-8A67-3491BC21C417}" destId="{99D26FD6-D8AD-4F53-B99F-E3227F9C7F50}" srcOrd="2" destOrd="0" presId="urn:microsoft.com/office/officeart/2005/8/layout/default"/>
    <dgm:cxn modelId="{2C1681CD-8E46-4D5A-A803-F137FD10EE2E}" type="presParOf" srcId="{3F99D25E-611E-41BA-8A67-3491BC21C417}" destId="{47B12246-57D2-4840-8451-5AA30B70E741}" srcOrd="3" destOrd="0" presId="urn:microsoft.com/office/officeart/2005/8/layout/default"/>
    <dgm:cxn modelId="{F436B41C-D971-44C5-B117-19E33D4CC46F}" type="presParOf" srcId="{3F99D25E-611E-41BA-8A67-3491BC21C417}" destId="{6581957C-3D09-428B-B265-5615A60B53F4}" srcOrd="4" destOrd="0" presId="urn:microsoft.com/office/officeart/2005/8/layout/default"/>
    <dgm:cxn modelId="{98AEB981-5176-43D4-BFE8-0BEAE56B8D07}" type="presParOf" srcId="{3F99D25E-611E-41BA-8A67-3491BC21C417}" destId="{60B7E007-8ACD-4D41-84FB-008280B3FC7A}" srcOrd="5" destOrd="0" presId="urn:microsoft.com/office/officeart/2005/8/layout/default"/>
    <dgm:cxn modelId="{6D95073F-0FB2-433A-9546-1B8136CE1A83}" type="presParOf" srcId="{3F99D25E-611E-41BA-8A67-3491BC21C417}" destId="{EF934815-0B58-4555-80AE-96DE92348BFA}"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1D1EC9-7330-4486-9AAA-C53DAE258562}"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5832D211-53B7-4564-AD9C-C3E40486D24C}">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pPr algn="ctr"/>
          <a:r>
            <a:rPr lang="en-US" dirty="0" smtClean="0">
              <a:latin typeface="+mn-lt"/>
            </a:rPr>
            <a:t>Recent LIS Graduates</a:t>
          </a:r>
          <a:endParaRPr lang="en-US" dirty="0">
            <a:latin typeface="+mn-lt"/>
          </a:endParaRPr>
        </a:p>
      </dgm:t>
    </dgm:pt>
    <dgm:pt modelId="{54AA211C-306D-4B12-A4FA-1F68774EA3F6}" type="parTrans" cxnId="{178DB51B-C826-4B11-87EE-4B3A8A6BF5FF}">
      <dgm:prSet/>
      <dgm:spPr/>
      <dgm:t>
        <a:bodyPr/>
        <a:lstStyle/>
        <a:p>
          <a:pPr algn="ctr"/>
          <a:endParaRPr lang="en-US"/>
        </a:p>
      </dgm:t>
    </dgm:pt>
    <dgm:pt modelId="{87A8F4BB-76CA-441B-B97D-2EA34EB8C03E}" type="sibTrans" cxnId="{178DB51B-C826-4B11-87EE-4B3A8A6BF5FF}">
      <dgm:prSet/>
      <dgm:spPr/>
      <dgm:t>
        <a:bodyPr/>
        <a:lstStyle/>
        <a:p>
          <a:pPr algn="ctr"/>
          <a:endParaRPr lang="en-US"/>
        </a:p>
      </dgm:t>
    </dgm:pt>
    <dgm:pt modelId="{8958E154-0D18-4488-8206-1F8B8605EF90}">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800" b="1" dirty="0" smtClean="0">
              <a:latin typeface="+mn-lt"/>
            </a:rPr>
            <a:t>240</a:t>
          </a:r>
          <a:endParaRPr lang="en-US" sz="2000" b="1" dirty="0" smtClean="0">
            <a:latin typeface="+mn-lt"/>
          </a:endParaRPr>
        </a:p>
        <a:p>
          <a:pPr algn="ctr"/>
          <a:r>
            <a:rPr lang="en-US" sz="2800" b="1" dirty="0" smtClean="0">
              <a:latin typeface="+mn-lt"/>
            </a:rPr>
            <a:t>167</a:t>
          </a:r>
        </a:p>
        <a:p>
          <a:pPr algn="ctr"/>
          <a:r>
            <a:rPr lang="en-US" sz="2800" b="1" dirty="0" smtClean="0">
              <a:latin typeface="+mn-lt"/>
            </a:rPr>
            <a:t>85</a:t>
          </a:r>
          <a:endParaRPr lang="en-US" sz="1900" b="1" dirty="0" smtClean="0">
            <a:latin typeface="+mn-lt"/>
          </a:endParaRPr>
        </a:p>
      </dgm:t>
    </dgm:pt>
    <dgm:pt modelId="{F69A4249-FD64-4A6B-ACF0-A83C555E82B9}" type="parTrans" cxnId="{8CCC0B80-8460-490C-95E3-32A285781D31}">
      <dgm:prSet/>
      <dgm:spPr/>
      <dgm:t>
        <a:bodyPr/>
        <a:lstStyle/>
        <a:p>
          <a:pPr algn="ctr"/>
          <a:endParaRPr lang="en-US"/>
        </a:p>
      </dgm:t>
    </dgm:pt>
    <dgm:pt modelId="{F4E8E15F-430C-4260-A7F7-4CA986F39909}" type="sibTrans" cxnId="{8CCC0B80-8460-490C-95E3-32A285781D31}">
      <dgm:prSet/>
      <dgm:spPr/>
      <dgm:t>
        <a:bodyPr/>
        <a:lstStyle/>
        <a:p>
          <a:pPr algn="ctr"/>
          <a:endParaRPr lang="en-US"/>
        </a:p>
      </dgm:t>
    </dgm:pt>
    <dgm:pt modelId="{AC9A8F40-C45D-40BF-B3A7-D65FD5D7CEB2}">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pPr algn="ctr"/>
          <a:r>
            <a:rPr lang="en-US" dirty="0" smtClean="0">
              <a:latin typeface="+mn-lt"/>
            </a:rPr>
            <a:t>Institutions</a:t>
          </a:r>
          <a:endParaRPr lang="en-US" dirty="0">
            <a:latin typeface="+mn-lt"/>
          </a:endParaRPr>
        </a:p>
      </dgm:t>
    </dgm:pt>
    <dgm:pt modelId="{C8E1BBE4-C226-4D88-8EC0-488D79BF1608}" type="parTrans" cxnId="{2B104588-1E3E-4C6F-B2D8-EE80B3097560}">
      <dgm:prSet/>
      <dgm:spPr/>
      <dgm:t>
        <a:bodyPr/>
        <a:lstStyle/>
        <a:p>
          <a:pPr algn="ctr"/>
          <a:endParaRPr lang="en-US"/>
        </a:p>
      </dgm:t>
    </dgm:pt>
    <dgm:pt modelId="{B9D607E5-E605-4D44-937C-D1E1928384BE}" type="sibTrans" cxnId="{2B104588-1E3E-4C6F-B2D8-EE80B3097560}">
      <dgm:prSet/>
      <dgm:spPr/>
      <dgm:t>
        <a:bodyPr/>
        <a:lstStyle/>
        <a:p>
          <a:pPr algn="ctr"/>
          <a:endParaRPr lang="en-US"/>
        </a:p>
      </dgm:t>
    </dgm:pt>
    <dgm:pt modelId="{9C1C5190-2816-4563-A024-0C467A59118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800" b="1" dirty="0" smtClean="0">
              <a:latin typeface="+mn-lt"/>
            </a:rPr>
            <a:t>33</a:t>
          </a:r>
          <a:endParaRPr lang="en-US" sz="1900" b="1" dirty="0">
            <a:latin typeface="+mn-lt"/>
          </a:endParaRPr>
        </a:p>
      </dgm:t>
    </dgm:pt>
    <dgm:pt modelId="{B83C7C77-D9C4-4FA8-9ECB-6DEC6A0F4256}" type="parTrans" cxnId="{01842F70-7D99-458E-9834-B6900E6DD70A}">
      <dgm:prSet/>
      <dgm:spPr/>
      <dgm:t>
        <a:bodyPr/>
        <a:lstStyle/>
        <a:p>
          <a:pPr algn="ctr"/>
          <a:endParaRPr lang="en-US"/>
        </a:p>
      </dgm:t>
    </dgm:pt>
    <dgm:pt modelId="{A57BB877-8930-4FFA-943D-F3326C7E529B}" type="sibTrans" cxnId="{01842F70-7D99-458E-9834-B6900E6DD70A}">
      <dgm:prSet/>
      <dgm:spPr/>
      <dgm:t>
        <a:bodyPr/>
        <a:lstStyle/>
        <a:p>
          <a:pPr algn="ctr"/>
          <a:endParaRPr lang="en-US"/>
        </a:p>
      </dgm:t>
    </dgm:pt>
    <dgm:pt modelId="{CDB2922F-F80E-4D16-BA5B-3DA8C3B0B237}">
      <dgm:prSet phldrT="[Text]">
        <dgm:style>
          <a:lnRef idx="2">
            <a:schemeClr val="accent5">
              <a:shade val="50000"/>
            </a:schemeClr>
          </a:lnRef>
          <a:fillRef idx="1">
            <a:schemeClr val="accent5"/>
          </a:fillRef>
          <a:effectRef idx="0">
            <a:schemeClr val="accent5"/>
          </a:effectRef>
          <a:fontRef idx="minor">
            <a:schemeClr val="lt1"/>
          </a:fontRef>
        </dgm:style>
      </dgm:prSet>
      <dgm:spPr/>
      <dgm:t>
        <a:bodyPr/>
        <a:lstStyle/>
        <a:p>
          <a:pPr algn="ctr"/>
          <a:r>
            <a:rPr lang="en-US" dirty="0" smtClean="0">
              <a:latin typeface="+mn-lt"/>
            </a:rPr>
            <a:t>Mean Graduation Year</a:t>
          </a:r>
          <a:endParaRPr lang="en-US" dirty="0">
            <a:latin typeface="+mn-lt"/>
          </a:endParaRPr>
        </a:p>
      </dgm:t>
    </dgm:pt>
    <dgm:pt modelId="{33C17FC9-92D1-4AB2-9DBA-4B1F1CE67C7B}" type="parTrans" cxnId="{B2099D9E-8990-42DA-B831-F88AE98F9504}">
      <dgm:prSet/>
      <dgm:spPr/>
      <dgm:t>
        <a:bodyPr/>
        <a:lstStyle/>
        <a:p>
          <a:pPr algn="ctr"/>
          <a:endParaRPr lang="en-US"/>
        </a:p>
      </dgm:t>
    </dgm:pt>
    <dgm:pt modelId="{5BF510D1-5A7D-4FC5-8C46-830CA28B36A9}" type="sibTrans" cxnId="{B2099D9E-8990-42DA-B831-F88AE98F9504}">
      <dgm:prSet/>
      <dgm:spPr/>
      <dgm:t>
        <a:bodyPr/>
        <a:lstStyle/>
        <a:p>
          <a:pPr algn="ctr"/>
          <a:endParaRPr lang="en-US"/>
        </a:p>
      </dgm:t>
    </dgm:pt>
    <dgm:pt modelId="{462EA4AD-BEF7-469A-8B4C-EEC9FE1FFF09}">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800" b="1" dirty="0" smtClean="0">
              <a:latin typeface="+mn-lt"/>
            </a:rPr>
            <a:t>2011</a:t>
          </a:r>
          <a:endParaRPr lang="en-US" sz="1900" b="1" dirty="0">
            <a:latin typeface="+mn-lt"/>
          </a:endParaRPr>
        </a:p>
      </dgm:t>
    </dgm:pt>
    <dgm:pt modelId="{A197F48C-0159-451C-B1EB-40E184D822B3}" type="parTrans" cxnId="{520329C2-0D12-435F-BBA3-229F4D4CD263}">
      <dgm:prSet/>
      <dgm:spPr/>
      <dgm:t>
        <a:bodyPr/>
        <a:lstStyle/>
        <a:p>
          <a:pPr algn="ctr"/>
          <a:endParaRPr lang="en-US"/>
        </a:p>
      </dgm:t>
    </dgm:pt>
    <dgm:pt modelId="{62104814-A6AE-473F-8D9C-A019A36D7F85}" type="sibTrans" cxnId="{520329C2-0D12-435F-BBA3-229F4D4CD263}">
      <dgm:prSet/>
      <dgm:spPr/>
      <dgm:t>
        <a:bodyPr/>
        <a:lstStyle/>
        <a:p>
          <a:pPr algn="ctr"/>
          <a:endParaRPr lang="en-US"/>
        </a:p>
      </dgm:t>
    </dgm:pt>
    <dgm:pt modelId="{43A8272D-F487-411C-A871-00A2719ADE68}" type="pres">
      <dgm:prSet presAssocID="{D91D1EC9-7330-4486-9AAA-C53DAE258562}" presName="rootNode" presStyleCnt="0">
        <dgm:presLayoutVars>
          <dgm:chMax/>
          <dgm:chPref/>
          <dgm:dir/>
          <dgm:animLvl val="lvl"/>
        </dgm:presLayoutVars>
      </dgm:prSet>
      <dgm:spPr/>
      <dgm:t>
        <a:bodyPr/>
        <a:lstStyle/>
        <a:p>
          <a:endParaRPr lang="en-US"/>
        </a:p>
      </dgm:t>
    </dgm:pt>
    <dgm:pt modelId="{6D6699AA-F9B0-4C99-839A-4EDC17B9FE1E}" type="pres">
      <dgm:prSet presAssocID="{5832D211-53B7-4564-AD9C-C3E40486D24C}" presName="composite" presStyleCnt="0"/>
      <dgm:spPr/>
    </dgm:pt>
    <dgm:pt modelId="{65A958B7-3FD4-488B-808E-356DC6E7F12B}" type="pres">
      <dgm:prSet presAssocID="{5832D211-53B7-4564-AD9C-C3E40486D24C}" presName="ParentText" presStyleLbl="node1" presStyleIdx="0" presStyleCnt="3">
        <dgm:presLayoutVars>
          <dgm:chMax val="1"/>
          <dgm:chPref val="1"/>
          <dgm:bulletEnabled val="1"/>
        </dgm:presLayoutVars>
      </dgm:prSet>
      <dgm:spPr/>
      <dgm:t>
        <a:bodyPr/>
        <a:lstStyle/>
        <a:p>
          <a:endParaRPr lang="en-US"/>
        </a:p>
      </dgm:t>
    </dgm:pt>
    <dgm:pt modelId="{D205A322-5BF8-4A15-AAFB-2F4E1861FB19}" type="pres">
      <dgm:prSet presAssocID="{5832D211-53B7-4564-AD9C-C3E40486D24C}" presName="Image" presStyleLbl="bgImgPlace1" presStyleIdx="0" presStyleCnt="3"/>
      <dgm:spPr>
        <a:blipFill rotWithShape="1">
          <a:blip xmlns:r="http://schemas.openxmlformats.org/officeDocument/2006/relationships" r:embed="rId1"/>
          <a:stretch>
            <a:fillRect/>
          </a:stretch>
        </a:blipFill>
      </dgm:spPr>
      <dgm:t>
        <a:bodyPr/>
        <a:lstStyle/>
        <a:p>
          <a:endParaRPr lang="en-US"/>
        </a:p>
      </dgm:t>
    </dgm:pt>
    <dgm:pt modelId="{4B127A30-4657-440E-8B17-DFF4930A45D7}" type="pres">
      <dgm:prSet presAssocID="{5832D211-53B7-4564-AD9C-C3E40486D24C}" presName="ChildText" presStyleLbl="fgAcc1" presStyleIdx="0" presStyleCnt="3" custScaleY="133619">
        <dgm:presLayoutVars>
          <dgm:chMax val="0"/>
          <dgm:chPref val="0"/>
          <dgm:bulletEnabled val="1"/>
        </dgm:presLayoutVars>
      </dgm:prSet>
      <dgm:spPr/>
      <dgm:t>
        <a:bodyPr/>
        <a:lstStyle/>
        <a:p>
          <a:endParaRPr lang="en-US"/>
        </a:p>
      </dgm:t>
    </dgm:pt>
    <dgm:pt modelId="{433319CE-F02C-4358-964C-DE9D926837FB}" type="pres">
      <dgm:prSet presAssocID="{87A8F4BB-76CA-441B-B97D-2EA34EB8C03E}" presName="sibTrans" presStyleCnt="0"/>
      <dgm:spPr/>
    </dgm:pt>
    <dgm:pt modelId="{9C007837-47BA-457B-856C-6D6204EF7F99}" type="pres">
      <dgm:prSet presAssocID="{AC9A8F40-C45D-40BF-B3A7-D65FD5D7CEB2}" presName="composite" presStyleCnt="0"/>
      <dgm:spPr/>
    </dgm:pt>
    <dgm:pt modelId="{12B93657-BCAA-4508-B843-863DD8202E4E}" type="pres">
      <dgm:prSet presAssocID="{AC9A8F40-C45D-40BF-B3A7-D65FD5D7CEB2}" presName="ParentText" presStyleLbl="node1" presStyleIdx="1" presStyleCnt="3">
        <dgm:presLayoutVars>
          <dgm:chMax val="1"/>
          <dgm:chPref val="1"/>
          <dgm:bulletEnabled val="1"/>
        </dgm:presLayoutVars>
      </dgm:prSet>
      <dgm:spPr/>
      <dgm:t>
        <a:bodyPr/>
        <a:lstStyle/>
        <a:p>
          <a:endParaRPr lang="en-US"/>
        </a:p>
      </dgm:t>
    </dgm:pt>
    <dgm:pt modelId="{0482F362-2DE6-423E-BDCB-86D19F2A0BF9}" type="pres">
      <dgm:prSet presAssocID="{AC9A8F40-C45D-40BF-B3A7-D65FD5D7CEB2}" presName="Image" presStyleLbl="bgImgPlace1" presStyleIdx="1" presStyleCnt="3"/>
      <dgm:spPr>
        <a:blipFill rotWithShape="1">
          <a:blip xmlns:r="http://schemas.openxmlformats.org/officeDocument/2006/relationships" r:embed="rId2"/>
          <a:stretch>
            <a:fillRect/>
          </a:stretch>
        </a:blipFill>
      </dgm:spPr>
      <dgm:t>
        <a:bodyPr/>
        <a:lstStyle/>
        <a:p>
          <a:endParaRPr lang="en-US"/>
        </a:p>
      </dgm:t>
    </dgm:pt>
    <dgm:pt modelId="{40A45F04-9C5B-431E-BA31-293388349062}" type="pres">
      <dgm:prSet presAssocID="{AC9A8F40-C45D-40BF-B3A7-D65FD5D7CEB2}" presName="ChildText" presStyleLbl="fgAcc1" presStyleIdx="1" presStyleCnt="3">
        <dgm:presLayoutVars>
          <dgm:chMax val="0"/>
          <dgm:chPref val="0"/>
          <dgm:bulletEnabled val="1"/>
        </dgm:presLayoutVars>
      </dgm:prSet>
      <dgm:spPr/>
      <dgm:t>
        <a:bodyPr/>
        <a:lstStyle/>
        <a:p>
          <a:endParaRPr lang="en-US"/>
        </a:p>
      </dgm:t>
    </dgm:pt>
    <dgm:pt modelId="{5165FFC1-484E-41A4-B26E-8AE4C377C4A3}" type="pres">
      <dgm:prSet presAssocID="{B9D607E5-E605-4D44-937C-D1E1928384BE}" presName="sibTrans" presStyleCnt="0"/>
      <dgm:spPr/>
    </dgm:pt>
    <dgm:pt modelId="{57DB5AA9-521C-4228-97C5-42F3D9CFC750}" type="pres">
      <dgm:prSet presAssocID="{CDB2922F-F80E-4D16-BA5B-3DA8C3B0B237}" presName="composite" presStyleCnt="0"/>
      <dgm:spPr/>
    </dgm:pt>
    <dgm:pt modelId="{840483DE-A36D-49E2-A1C6-FE8F73270962}" type="pres">
      <dgm:prSet presAssocID="{CDB2922F-F80E-4D16-BA5B-3DA8C3B0B237}" presName="ParentText" presStyleLbl="node1" presStyleIdx="2" presStyleCnt="3">
        <dgm:presLayoutVars>
          <dgm:chMax val="1"/>
          <dgm:chPref val="1"/>
          <dgm:bulletEnabled val="1"/>
        </dgm:presLayoutVars>
      </dgm:prSet>
      <dgm:spPr/>
      <dgm:t>
        <a:bodyPr/>
        <a:lstStyle/>
        <a:p>
          <a:endParaRPr lang="en-US"/>
        </a:p>
      </dgm:t>
    </dgm:pt>
    <dgm:pt modelId="{9CFF6891-6270-48D5-8194-2DCFA6430EED}" type="pres">
      <dgm:prSet presAssocID="{CDB2922F-F80E-4D16-BA5B-3DA8C3B0B237}" presName="Image" presStyleLbl="bgImgPlace1" presStyleIdx="2" presStyleCnt="3"/>
      <dgm:spPr>
        <a:blipFill rotWithShape="1">
          <a:blip xmlns:r="http://schemas.openxmlformats.org/officeDocument/2006/relationships" r:embed="rId3"/>
          <a:stretch>
            <a:fillRect/>
          </a:stretch>
        </a:blipFill>
      </dgm:spPr>
      <dgm:t>
        <a:bodyPr/>
        <a:lstStyle/>
        <a:p>
          <a:endParaRPr lang="en-US"/>
        </a:p>
      </dgm:t>
    </dgm:pt>
    <dgm:pt modelId="{EF03C439-028D-47E0-9BBE-226DB3DD61F9}" type="pres">
      <dgm:prSet presAssocID="{CDB2922F-F80E-4D16-BA5B-3DA8C3B0B237}" presName="ChildText" presStyleLbl="fgAcc1" presStyleIdx="2" presStyleCnt="3">
        <dgm:presLayoutVars>
          <dgm:chMax val="0"/>
          <dgm:chPref val="0"/>
          <dgm:bulletEnabled val="1"/>
        </dgm:presLayoutVars>
      </dgm:prSet>
      <dgm:spPr/>
      <dgm:t>
        <a:bodyPr/>
        <a:lstStyle/>
        <a:p>
          <a:endParaRPr lang="en-US"/>
        </a:p>
      </dgm:t>
    </dgm:pt>
  </dgm:ptLst>
  <dgm:cxnLst>
    <dgm:cxn modelId="{178DB51B-C826-4B11-87EE-4B3A8A6BF5FF}" srcId="{D91D1EC9-7330-4486-9AAA-C53DAE258562}" destId="{5832D211-53B7-4564-AD9C-C3E40486D24C}" srcOrd="0" destOrd="0" parTransId="{54AA211C-306D-4B12-A4FA-1F68774EA3F6}" sibTransId="{87A8F4BB-76CA-441B-B97D-2EA34EB8C03E}"/>
    <dgm:cxn modelId="{7CA95E22-07BD-4B33-AFC4-812F974B6457}" type="presOf" srcId="{462EA4AD-BEF7-469A-8B4C-EEC9FE1FFF09}" destId="{EF03C439-028D-47E0-9BBE-226DB3DD61F9}" srcOrd="0" destOrd="0" presId="urn:microsoft.com/office/officeart/2008/layout/TitledPictureBlocks"/>
    <dgm:cxn modelId="{B2099D9E-8990-42DA-B831-F88AE98F9504}" srcId="{D91D1EC9-7330-4486-9AAA-C53DAE258562}" destId="{CDB2922F-F80E-4D16-BA5B-3DA8C3B0B237}" srcOrd="2" destOrd="0" parTransId="{33C17FC9-92D1-4AB2-9DBA-4B1F1CE67C7B}" sibTransId="{5BF510D1-5A7D-4FC5-8C46-830CA28B36A9}"/>
    <dgm:cxn modelId="{6A69769D-D4B6-45B3-9307-67C654B64B32}" type="presOf" srcId="{9C1C5190-2816-4563-A024-0C467A59118A}" destId="{40A45F04-9C5B-431E-BA31-293388349062}" srcOrd="0" destOrd="0" presId="urn:microsoft.com/office/officeart/2008/layout/TitledPictureBlocks"/>
    <dgm:cxn modelId="{4FA5653D-FECB-4095-B9D7-59BB267718B7}" type="presOf" srcId="{CDB2922F-F80E-4D16-BA5B-3DA8C3B0B237}" destId="{840483DE-A36D-49E2-A1C6-FE8F73270962}" srcOrd="0" destOrd="0" presId="urn:microsoft.com/office/officeart/2008/layout/TitledPictureBlocks"/>
    <dgm:cxn modelId="{3D5082BB-817A-4066-B41D-7DFD517D7601}" type="presOf" srcId="{D91D1EC9-7330-4486-9AAA-C53DAE258562}" destId="{43A8272D-F487-411C-A871-00A2719ADE68}" srcOrd="0" destOrd="0" presId="urn:microsoft.com/office/officeart/2008/layout/TitledPictureBlocks"/>
    <dgm:cxn modelId="{26CC9568-8695-459F-AF6D-4EEC5E314AED}" type="presOf" srcId="{AC9A8F40-C45D-40BF-B3A7-D65FD5D7CEB2}" destId="{12B93657-BCAA-4508-B843-863DD8202E4E}" srcOrd="0" destOrd="0" presId="urn:microsoft.com/office/officeart/2008/layout/TitledPictureBlocks"/>
    <dgm:cxn modelId="{8CCC0B80-8460-490C-95E3-32A285781D31}" srcId="{5832D211-53B7-4564-AD9C-C3E40486D24C}" destId="{8958E154-0D18-4488-8206-1F8B8605EF90}" srcOrd="0" destOrd="0" parTransId="{F69A4249-FD64-4A6B-ACF0-A83C555E82B9}" sibTransId="{F4E8E15F-430C-4260-A7F7-4CA986F39909}"/>
    <dgm:cxn modelId="{2B104588-1E3E-4C6F-B2D8-EE80B3097560}" srcId="{D91D1EC9-7330-4486-9AAA-C53DAE258562}" destId="{AC9A8F40-C45D-40BF-B3A7-D65FD5D7CEB2}" srcOrd="1" destOrd="0" parTransId="{C8E1BBE4-C226-4D88-8EC0-488D79BF1608}" sibTransId="{B9D607E5-E605-4D44-937C-D1E1928384BE}"/>
    <dgm:cxn modelId="{01842F70-7D99-458E-9834-B6900E6DD70A}" srcId="{AC9A8F40-C45D-40BF-B3A7-D65FD5D7CEB2}" destId="{9C1C5190-2816-4563-A024-0C467A59118A}" srcOrd="0" destOrd="0" parTransId="{B83C7C77-D9C4-4FA8-9ECB-6DEC6A0F4256}" sibTransId="{A57BB877-8930-4FFA-943D-F3326C7E529B}"/>
    <dgm:cxn modelId="{8ADBE599-3FA9-4803-AD90-02C5FF8190C9}" type="presOf" srcId="{5832D211-53B7-4564-AD9C-C3E40486D24C}" destId="{65A958B7-3FD4-488B-808E-356DC6E7F12B}" srcOrd="0" destOrd="0" presId="urn:microsoft.com/office/officeart/2008/layout/TitledPictureBlocks"/>
    <dgm:cxn modelId="{520329C2-0D12-435F-BBA3-229F4D4CD263}" srcId="{CDB2922F-F80E-4D16-BA5B-3DA8C3B0B237}" destId="{462EA4AD-BEF7-469A-8B4C-EEC9FE1FFF09}" srcOrd="0" destOrd="0" parTransId="{A197F48C-0159-451C-B1EB-40E184D822B3}" sibTransId="{62104814-A6AE-473F-8D9C-A019A36D7F85}"/>
    <dgm:cxn modelId="{40FEFA1B-1845-4836-917A-671923109A0E}" type="presOf" srcId="{8958E154-0D18-4488-8206-1F8B8605EF90}" destId="{4B127A30-4657-440E-8B17-DFF4930A45D7}" srcOrd="0" destOrd="0" presId="urn:microsoft.com/office/officeart/2008/layout/TitledPictureBlocks"/>
    <dgm:cxn modelId="{6E0E8D4C-89E4-45B6-BE17-5D9EE561044E}" type="presParOf" srcId="{43A8272D-F487-411C-A871-00A2719ADE68}" destId="{6D6699AA-F9B0-4C99-839A-4EDC17B9FE1E}" srcOrd="0" destOrd="0" presId="urn:microsoft.com/office/officeart/2008/layout/TitledPictureBlocks"/>
    <dgm:cxn modelId="{B8FAFE18-6579-4DBD-9EBE-4121FA09007F}" type="presParOf" srcId="{6D6699AA-F9B0-4C99-839A-4EDC17B9FE1E}" destId="{65A958B7-3FD4-488B-808E-356DC6E7F12B}" srcOrd="0" destOrd="0" presId="urn:microsoft.com/office/officeart/2008/layout/TitledPictureBlocks"/>
    <dgm:cxn modelId="{F728438A-C5A9-432E-95DB-6AA26BB1FD21}" type="presParOf" srcId="{6D6699AA-F9B0-4C99-839A-4EDC17B9FE1E}" destId="{D205A322-5BF8-4A15-AAFB-2F4E1861FB19}" srcOrd="1" destOrd="0" presId="urn:microsoft.com/office/officeart/2008/layout/TitledPictureBlocks"/>
    <dgm:cxn modelId="{F5E602A9-A632-4533-8771-B88F8CAB2B2B}" type="presParOf" srcId="{6D6699AA-F9B0-4C99-839A-4EDC17B9FE1E}" destId="{4B127A30-4657-440E-8B17-DFF4930A45D7}" srcOrd="2" destOrd="0" presId="urn:microsoft.com/office/officeart/2008/layout/TitledPictureBlocks"/>
    <dgm:cxn modelId="{7A0127A6-AF20-4F4C-91C7-27C64148F21D}" type="presParOf" srcId="{43A8272D-F487-411C-A871-00A2719ADE68}" destId="{433319CE-F02C-4358-964C-DE9D926837FB}" srcOrd="1" destOrd="0" presId="urn:microsoft.com/office/officeart/2008/layout/TitledPictureBlocks"/>
    <dgm:cxn modelId="{0FA7BFF7-21D2-44D6-8946-AD01E6F195F5}" type="presParOf" srcId="{43A8272D-F487-411C-A871-00A2719ADE68}" destId="{9C007837-47BA-457B-856C-6D6204EF7F99}" srcOrd="2" destOrd="0" presId="urn:microsoft.com/office/officeart/2008/layout/TitledPictureBlocks"/>
    <dgm:cxn modelId="{601086F2-018D-442E-A02B-B4E56D166AE3}" type="presParOf" srcId="{9C007837-47BA-457B-856C-6D6204EF7F99}" destId="{12B93657-BCAA-4508-B843-863DD8202E4E}" srcOrd="0" destOrd="0" presId="urn:microsoft.com/office/officeart/2008/layout/TitledPictureBlocks"/>
    <dgm:cxn modelId="{A65CD499-5E3A-4CD1-9584-69B5CB3B0CDF}" type="presParOf" srcId="{9C007837-47BA-457B-856C-6D6204EF7F99}" destId="{0482F362-2DE6-423E-BDCB-86D19F2A0BF9}" srcOrd="1" destOrd="0" presId="urn:microsoft.com/office/officeart/2008/layout/TitledPictureBlocks"/>
    <dgm:cxn modelId="{8CB56871-C488-4ADD-8388-83D26E45EB20}" type="presParOf" srcId="{9C007837-47BA-457B-856C-6D6204EF7F99}" destId="{40A45F04-9C5B-431E-BA31-293388349062}" srcOrd="2" destOrd="0" presId="urn:microsoft.com/office/officeart/2008/layout/TitledPictureBlocks"/>
    <dgm:cxn modelId="{7DA94ED9-049D-46EC-BDFD-353EE1A5349A}" type="presParOf" srcId="{43A8272D-F487-411C-A871-00A2719ADE68}" destId="{5165FFC1-484E-41A4-B26E-8AE4C377C4A3}" srcOrd="3" destOrd="0" presId="urn:microsoft.com/office/officeart/2008/layout/TitledPictureBlocks"/>
    <dgm:cxn modelId="{E98AF67C-2763-473C-92DB-097198F15D9B}" type="presParOf" srcId="{43A8272D-F487-411C-A871-00A2719ADE68}" destId="{57DB5AA9-521C-4228-97C5-42F3D9CFC750}" srcOrd="4" destOrd="0" presId="urn:microsoft.com/office/officeart/2008/layout/TitledPictureBlocks"/>
    <dgm:cxn modelId="{2734C7AB-905E-4293-AE51-F97E67752E48}" type="presParOf" srcId="{57DB5AA9-521C-4228-97C5-42F3D9CFC750}" destId="{840483DE-A36D-49E2-A1C6-FE8F73270962}" srcOrd="0" destOrd="0" presId="urn:microsoft.com/office/officeart/2008/layout/TitledPictureBlocks"/>
    <dgm:cxn modelId="{AECDB651-3ED8-49CD-9481-980A593AC547}" type="presParOf" srcId="{57DB5AA9-521C-4228-97C5-42F3D9CFC750}" destId="{9CFF6891-6270-48D5-8194-2DCFA6430EED}" srcOrd="1" destOrd="0" presId="urn:microsoft.com/office/officeart/2008/layout/TitledPictureBlocks"/>
    <dgm:cxn modelId="{F65B1BB3-3AC0-47FD-ABA3-23B453B085CA}" type="presParOf" srcId="{57DB5AA9-521C-4228-97C5-42F3D9CFC750}" destId="{EF03C439-028D-47E0-9BBE-226DB3DD61F9}"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0F8896-35D4-48DF-BA71-1B3E859F27AB}"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US"/>
        </a:p>
      </dgm:t>
    </dgm:pt>
    <dgm:pt modelId="{18BC2C6C-57B0-431B-AD79-C9F1DDE0774C}">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latin typeface="Rockwell" pitchFamily="18" charset="0"/>
            </a:rPr>
            <a:t>among them…</a:t>
          </a:r>
          <a:endParaRPr lang="en-US" dirty="0"/>
        </a:p>
      </dgm:t>
    </dgm:pt>
    <dgm:pt modelId="{DBBE35FA-A424-4D2B-8DC9-F29D30D1DD21}" type="parTrans" cxnId="{0001D69A-539B-4F1F-8C08-15E267404A13}">
      <dgm:prSet/>
      <dgm:spPr/>
      <dgm:t>
        <a:bodyPr/>
        <a:lstStyle/>
        <a:p>
          <a:endParaRPr lang="en-US"/>
        </a:p>
      </dgm:t>
    </dgm:pt>
    <dgm:pt modelId="{E83B4887-3AEE-465A-9D47-4F1F99C2046D}" type="sibTrans" cxnId="{0001D69A-539B-4F1F-8C08-15E267404A13}">
      <dgm:prSet/>
      <dgm:spPr/>
      <dgm:t>
        <a:bodyPr/>
        <a:lstStyle/>
        <a:p>
          <a:endParaRPr lang="en-US"/>
        </a:p>
      </dgm:t>
    </dgm:pt>
    <dgm:pt modelId="{6E851C80-D3DE-404D-9E50-2501F644EDB6}">
      <dgm:prSet phldrT="[Text]"/>
      <dgm:spPr>
        <a:solidFill>
          <a:srgbClr val="8E001C"/>
        </a:solidFill>
      </dgm:spPr>
      <dgm:t>
        <a:bodyPr/>
        <a:lstStyle/>
        <a:p>
          <a:r>
            <a:rPr lang="en-US" dirty="0" smtClean="0">
              <a:latin typeface="Rockwell Extra Bold" pitchFamily="18" charset="0"/>
            </a:rPr>
            <a:t>N</a:t>
          </a:r>
          <a:r>
            <a:rPr lang="en-US" dirty="0" smtClean="0">
              <a:latin typeface="Rockwell" pitchFamily="18" charset="0"/>
            </a:rPr>
            <a:t>orth </a:t>
          </a:r>
          <a:r>
            <a:rPr lang="en-US" dirty="0" smtClean="0">
              <a:latin typeface="Rockwell Extra Bold" pitchFamily="18" charset="0"/>
            </a:rPr>
            <a:t>C</a:t>
          </a:r>
          <a:r>
            <a:rPr lang="en-US" dirty="0" smtClean="0">
              <a:latin typeface="Rockwell" pitchFamily="18" charset="0"/>
            </a:rPr>
            <a:t>arolina </a:t>
          </a:r>
          <a:r>
            <a:rPr lang="en-US" dirty="0" smtClean="0">
              <a:latin typeface="Rockwell Extra Bold" pitchFamily="18" charset="0"/>
            </a:rPr>
            <a:t>C</a:t>
          </a:r>
          <a:r>
            <a:rPr lang="en-US" dirty="0" smtClean="0">
              <a:latin typeface="Rockwell" pitchFamily="18" charset="0"/>
            </a:rPr>
            <a:t>entral </a:t>
          </a:r>
          <a:r>
            <a:rPr lang="en-US" dirty="0" smtClean="0">
              <a:latin typeface="Rockwell Extra Bold" pitchFamily="18" charset="0"/>
            </a:rPr>
            <a:t>U</a:t>
          </a:r>
          <a:r>
            <a:rPr lang="en-US" dirty="0" smtClean="0">
              <a:latin typeface="Rockwell" pitchFamily="18" charset="0"/>
            </a:rPr>
            <a:t>niversity</a:t>
          </a:r>
          <a:endParaRPr lang="en-US" dirty="0">
            <a:latin typeface="Rockwell" pitchFamily="18" charset="0"/>
          </a:endParaRPr>
        </a:p>
      </dgm:t>
    </dgm:pt>
    <dgm:pt modelId="{B8828BCD-AF4C-40C9-8401-75BB8AD97BDA}" type="parTrans" cxnId="{4D42274B-D6E5-47FC-9DA8-2555468F0AED}">
      <dgm:prSet/>
      <dgm:spPr/>
      <dgm:t>
        <a:bodyPr/>
        <a:lstStyle/>
        <a:p>
          <a:endParaRPr lang="en-US"/>
        </a:p>
      </dgm:t>
    </dgm:pt>
    <dgm:pt modelId="{C3151F0D-77EF-4F87-9CDB-BE689EFDCF1C}" type="sibTrans" cxnId="{4D42274B-D6E5-47FC-9DA8-2555468F0AED}">
      <dgm:prSet/>
      <dgm:spPr/>
      <dgm:t>
        <a:bodyPr/>
        <a:lstStyle/>
        <a:p>
          <a:endParaRPr lang="en-US"/>
        </a:p>
      </dgm:t>
    </dgm:pt>
    <dgm:pt modelId="{9C877D15-F6C3-4E77-99C2-24A3323B0E02}">
      <dgm:prSet phldrT="[Text]"/>
      <dgm:spPr>
        <a:solidFill>
          <a:srgbClr val="001429"/>
        </a:solidFill>
      </dgm:spPr>
      <dgm:t>
        <a:bodyPr/>
        <a:lstStyle/>
        <a:p>
          <a:r>
            <a:rPr lang="en-US" dirty="0" smtClean="0">
              <a:latin typeface="Rockwell Extra Bold" pitchFamily="18" charset="0"/>
            </a:rPr>
            <a:t>D</a:t>
          </a:r>
          <a:r>
            <a:rPr lang="en-US" dirty="0" smtClean="0">
              <a:latin typeface="Rockwell" pitchFamily="18" charset="0"/>
            </a:rPr>
            <a:t>ominican </a:t>
          </a:r>
          <a:r>
            <a:rPr lang="en-US" dirty="0" smtClean="0">
              <a:latin typeface="Rockwell Extra Bold" pitchFamily="18" charset="0"/>
            </a:rPr>
            <a:t>U</a:t>
          </a:r>
          <a:r>
            <a:rPr lang="en-US" dirty="0" smtClean="0">
              <a:latin typeface="Rockwell" pitchFamily="18" charset="0"/>
            </a:rPr>
            <a:t>niversity</a:t>
          </a:r>
        </a:p>
      </dgm:t>
    </dgm:pt>
    <dgm:pt modelId="{28606A76-5A8F-4B83-A9B0-A891D030BB79}" type="parTrans" cxnId="{98BF05BF-6D4A-4478-BD76-C32EDC561C01}">
      <dgm:prSet/>
      <dgm:spPr/>
      <dgm:t>
        <a:bodyPr/>
        <a:lstStyle/>
        <a:p>
          <a:endParaRPr lang="en-US"/>
        </a:p>
      </dgm:t>
    </dgm:pt>
    <dgm:pt modelId="{1D9CECCE-D278-4F34-B31D-B79AFD12D7CE}" type="sibTrans" cxnId="{98BF05BF-6D4A-4478-BD76-C32EDC561C01}">
      <dgm:prSet/>
      <dgm:spPr/>
      <dgm:t>
        <a:bodyPr/>
        <a:lstStyle/>
        <a:p>
          <a:endParaRPr lang="en-US"/>
        </a:p>
      </dgm:t>
    </dgm:pt>
    <dgm:pt modelId="{23C5D706-5F5E-4872-9AB4-AA04A85D06E4}">
      <dgm:prSet phldrT="[Text]"/>
      <dgm:spPr>
        <a:solidFill>
          <a:srgbClr val="003C7D"/>
        </a:solidFill>
      </dgm:spPr>
      <dgm:t>
        <a:bodyPr/>
        <a:lstStyle/>
        <a:p>
          <a:r>
            <a:rPr lang="en-US" dirty="0" smtClean="0">
              <a:latin typeface="Rockwell Extra Bold" pitchFamily="18" charset="0"/>
            </a:rPr>
            <a:t>U</a:t>
          </a:r>
          <a:r>
            <a:rPr lang="en-US" dirty="0" smtClean="0">
              <a:latin typeface="Rockwell" pitchFamily="18" charset="0"/>
            </a:rPr>
            <a:t>niversity of </a:t>
          </a:r>
          <a:r>
            <a:rPr lang="en-US" dirty="0" smtClean="0">
              <a:latin typeface="Rockwell Extra Bold" pitchFamily="18" charset="0"/>
            </a:rPr>
            <a:t>I</a:t>
          </a:r>
          <a:r>
            <a:rPr lang="en-US" dirty="0" smtClean="0">
              <a:latin typeface="Rockwell" pitchFamily="18" charset="0"/>
            </a:rPr>
            <a:t>llinois at </a:t>
          </a:r>
          <a:r>
            <a:rPr lang="en-US" dirty="0" smtClean="0">
              <a:latin typeface="Rockwell Extra Bold" pitchFamily="18" charset="0"/>
            </a:rPr>
            <a:t>U</a:t>
          </a:r>
          <a:r>
            <a:rPr lang="en-US" dirty="0" smtClean="0">
              <a:latin typeface="Rockwell" pitchFamily="18" charset="0"/>
            </a:rPr>
            <a:t>rbana-</a:t>
          </a:r>
          <a:r>
            <a:rPr lang="en-US" dirty="0" smtClean="0">
              <a:latin typeface="Rockwell Extra Bold" pitchFamily="18" charset="0"/>
            </a:rPr>
            <a:t>C</a:t>
          </a:r>
          <a:r>
            <a:rPr lang="en-US" dirty="0" smtClean="0">
              <a:latin typeface="Rockwell" pitchFamily="18" charset="0"/>
            </a:rPr>
            <a:t>hampaign</a:t>
          </a:r>
          <a:endParaRPr lang="en-US" dirty="0">
            <a:latin typeface="Rockwell" pitchFamily="18" charset="0"/>
          </a:endParaRPr>
        </a:p>
      </dgm:t>
    </dgm:pt>
    <dgm:pt modelId="{7B120F4E-7559-41F2-A954-2C95C79BF3CA}" type="parTrans" cxnId="{F4ABA0D2-9110-42E1-8B68-1265804A2DAF}">
      <dgm:prSet/>
      <dgm:spPr/>
      <dgm:t>
        <a:bodyPr/>
        <a:lstStyle/>
        <a:p>
          <a:endParaRPr lang="en-US"/>
        </a:p>
      </dgm:t>
    </dgm:pt>
    <dgm:pt modelId="{1238F27D-48E0-4B18-A1EB-B0D5560107A8}" type="sibTrans" cxnId="{F4ABA0D2-9110-42E1-8B68-1265804A2DAF}">
      <dgm:prSet/>
      <dgm:spPr/>
      <dgm:t>
        <a:bodyPr/>
        <a:lstStyle/>
        <a:p>
          <a:endParaRPr lang="en-US"/>
        </a:p>
      </dgm:t>
    </dgm:pt>
    <dgm:pt modelId="{E28E1943-89F9-4CC5-BA0D-640839B0F55F}" type="pres">
      <dgm:prSet presAssocID="{690F8896-35D4-48DF-BA71-1B3E859F27AB}" presName="theList" presStyleCnt="0">
        <dgm:presLayoutVars>
          <dgm:dir/>
          <dgm:animLvl val="lvl"/>
          <dgm:resizeHandles val="exact"/>
        </dgm:presLayoutVars>
      </dgm:prSet>
      <dgm:spPr/>
      <dgm:t>
        <a:bodyPr/>
        <a:lstStyle/>
        <a:p>
          <a:endParaRPr lang="en-US"/>
        </a:p>
      </dgm:t>
    </dgm:pt>
    <dgm:pt modelId="{5FFEC15A-08FB-4059-B0D3-904155C3303F}" type="pres">
      <dgm:prSet presAssocID="{18BC2C6C-57B0-431B-AD79-C9F1DDE0774C}" presName="compNode" presStyleCnt="0"/>
      <dgm:spPr/>
    </dgm:pt>
    <dgm:pt modelId="{E96D8C1F-B091-498D-A11C-558FFE7E3A34}" type="pres">
      <dgm:prSet presAssocID="{18BC2C6C-57B0-431B-AD79-C9F1DDE0774C}" presName="aNode" presStyleLbl="bgShp" presStyleIdx="0" presStyleCnt="1" custLinFactNeighborX="22222"/>
      <dgm:spPr/>
      <dgm:t>
        <a:bodyPr/>
        <a:lstStyle/>
        <a:p>
          <a:endParaRPr lang="en-US"/>
        </a:p>
      </dgm:t>
    </dgm:pt>
    <dgm:pt modelId="{488DD51F-44A4-4E27-8A19-B2F58A690125}" type="pres">
      <dgm:prSet presAssocID="{18BC2C6C-57B0-431B-AD79-C9F1DDE0774C}" presName="textNode" presStyleLbl="bgShp" presStyleIdx="0" presStyleCnt="1"/>
      <dgm:spPr/>
      <dgm:t>
        <a:bodyPr/>
        <a:lstStyle/>
        <a:p>
          <a:endParaRPr lang="en-US"/>
        </a:p>
      </dgm:t>
    </dgm:pt>
    <dgm:pt modelId="{CBF42A29-6D2B-4595-99F8-4F15252C2189}" type="pres">
      <dgm:prSet presAssocID="{18BC2C6C-57B0-431B-AD79-C9F1DDE0774C}" presName="compChildNode" presStyleCnt="0"/>
      <dgm:spPr/>
    </dgm:pt>
    <dgm:pt modelId="{D4F855A4-685E-4052-A61E-24F11A859FBD}" type="pres">
      <dgm:prSet presAssocID="{18BC2C6C-57B0-431B-AD79-C9F1DDE0774C}" presName="theInnerList" presStyleCnt="0"/>
      <dgm:spPr/>
    </dgm:pt>
    <dgm:pt modelId="{69C523A5-9498-4876-880F-41D141F6063B}" type="pres">
      <dgm:prSet presAssocID="{6E851C80-D3DE-404D-9E50-2501F644EDB6}" presName="childNode" presStyleLbl="node1" presStyleIdx="0" presStyleCnt="3">
        <dgm:presLayoutVars>
          <dgm:bulletEnabled val="1"/>
        </dgm:presLayoutVars>
      </dgm:prSet>
      <dgm:spPr/>
      <dgm:t>
        <a:bodyPr/>
        <a:lstStyle/>
        <a:p>
          <a:endParaRPr lang="en-US"/>
        </a:p>
      </dgm:t>
    </dgm:pt>
    <dgm:pt modelId="{CD176710-A6B3-4081-9BDE-DF1D0092591E}" type="pres">
      <dgm:prSet presAssocID="{6E851C80-D3DE-404D-9E50-2501F644EDB6}" presName="aSpace2" presStyleCnt="0"/>
      <dgm:spPr/>
    </dgm:pt>
    <dgm:pt modelId="{926A0EB1-5185-44C1-B164-0D689E07A0A2}" type="pres">
      <dgm:prSet presAssocID="{9C877D15-F6C3-4E77-99C2-24A3323B0E02}" presName="childNode" presStyleLbl="node1" presStyleIdx="1" presStyleCnt="3">
        <dgm:presLayoutVars>
          <dgm:bulletEnabled val="1"/>
        </dgm:presLayoutVars>
      </dgm:prSet>
      <dgm:spPr/>
      <dgm:t>
        <a:bodyPr/>
        <a:lstStyle/>
        <a:p>
          <a:endParaRPr lang="en-US"/>
        </a:p>
      </dgm:t>
    </dgm:pt>
    <dgm:pt modelId="{784CB1AF-97A9-4AF5-B104-A927055145F6}" type="pres">
      <dgm:prSet presAssocID="{9C877D15-F6C3-4E77-99C2-24A3323B0E02}" presName="aSpace2" presStyleCnt="0"/>
      <dgm:spPr/>
    </dgm:pt>
    <dgm:pt modelId="{551144DD-A4A5-4C5F-90EE-3EC6C27A2E88}" type="pres">
      <dgm:prSet presAssocID="{23C5D706-5F5E-4872-9AB4-AA04A85D06E4}" presName="childNode" presStyleLbl="node1" presStyleIdx="2" presStyleCnt="3">
        <dgm:presLayoutVars>
          <dgm:bulletEnabled val="1"/>
        </dgm:presLayoutVars>
      </dgm:prSet>
      <dgm:spPr/>
      <dgm:t>
        <a:bodyPr/>
        <a:lstStyle/>
        <a:p>
          <a:endParaRPr lang="en-US"/>
        </a:p>
      </dgm:t>
    </dgm:pt>
  </dgm:ptLst>
  <dgm:cxnLst>
    <dgm:cxn modelId="{EFC584BC-07AC-4EFF-8F47-FAE76984A05A}" type="presOf" srcId="{9C877D15-F6C3-4E77-99C2-24A3323B0E02}" destId="{926A0EB1-5185-44C1-B164-0D689E07A0A2}" srcOrd="0" destOrd="0" presId="urn:microsoft.com/office/officeart/2005/8/layout/lProcess2"/>
    <dgm:cxn modelId="{43D5C9C2-70D9-48A9-8845-BAAEFB6B57FC}" type="presOf" srcId="{690F8896-35D4-48DF-BA71-1B3E859F27AB}" destId="{E28E1943-89F9-4CC5-BA0D-640839B0F55F}" srcOrd="0" destOrd="0" presId="urn:microsoft.com/office/officeart/2005/8/layout/lProcess2"/>
    <dgm:cxn modelId="{98BF05BF-6D4A-4478-BD76-C32EDC561C01}" srcId="{18BC2C6C-57B0-431B-AD79-C9F1DDE0774C}" destId="{9C877D15-F6C3-4E77-99C2-24A3323B0E02}" srcOrd="1" destOrd="0" parTransId="{28606A76-5A8F-4B83-A9B0-A891D030BB79}" sibTransId="{1D9CECCE-D278-4F34-B31D-B79AFD12D7CE}"/>
    <dgm:cxn modelId="{3C3D71C0-A153-40B6-A1CB-686886AB4DC3}" type="presOf" srcId="{23C5D706-5F5E-4872-9AB4-AA04A85D06E4}" destId="{551144DD-A4A5-4C5F-90EE-3EC6C27A2E88}" srcOrd="0" destOrd="0" presId="urn:microsoft.com/office/officeart/2005/8/layout/lProcess2"/>
    <dgm:cxn modelId="{0001D69A-539B-4F1F-8C08-15E267404A13}" srcId="{690F8896-35D4-48DF-BA71-1B3E859F27AB}" destId="{18BC2C6C-57B0-431B-AD79-C9F1DDE0774C}" srcOrd="0" destOrd="0" parTransId="{DBBE35FA-A424-4D2B-8DC9-F29D30D1DD21}" sibTransId="{E83B4887-3AEE-465A-9D47-4F1F99C2046D}"/>
    <dgm:cxn modelId="{4D42274B-D6E5-47FC-9DA8-2555468F0AED}" srcId="{18BC2C6C-57B0-431B-AD79-C9F1DDE0774C}" destId="{6E851C80-D3DE-404D-9E50-2501F644EDB6}" srcOrd="0" destOrd="0" parTransId="{B8828BCD-AF4C-40C9-8401-75BB8AD97BDA}" sibTransId="{C3151F0D-77EF-4F87-9CDB-BE689EFDCF1C}"/>
    <dgm:cxn modelId="{554A7A3B-61CD-4F58-A6F0-C826FF047ED7}" type="presOf" srcId="{18BC2C6C-57B0-431B-AD79-C9F1DDE0774C}" destId="{488DD51F-44A4-4E27-8A19-B2F58A690125}" srcOrd="1" destOrd="0" presId="urn:microsoft.com/office/officeart/2005/8/layout/lProcess2"/>
    <dgm:cxn modelId="{424F5879-524B-4BB7-AB71-B460C7AF1FBC}" type="presOf" srcId="{18BC2C6C-57B0-431B-AD79-C9F1DDE0774C}" destId="{E96D8C1F-B091-498D-A11C-558FFE7E3A34}" srcOrd="0" destOrd="0" presId="urn:microsoft.com/office/officeart/2005/8/layout/lProcess2"/>
    <dgm:cxn modelId="{19DC9F6C-11DF-4DA6-AA26-A8CF0AA50159}" type="presOf" srcId="{6E851C80-D3DE-404D-9E50-2501F644EDB6}" destId="{69C523A5-9498-4876-880F-41D141F6063B}" srcOrd="0" destOrd="0" presId="urn:microsoft.com/office/officeart/2005/8/layout/lProcess2"/>
    <dgm:cxn modelId="{F4ABA0D2-9110-42E1-8B68-1265804A2DAF}" srcId="{18BC2C6C-57B0-431B-AD79-C9F1DDE0774C}" destId="{23C5D706-5F5E-4872-9AB4-AA04A85D06E4}" srcOrd="2" destOrd="0" parTransId="{7B120F4E-7559-41F2-A954-2C95C79BF3CA}" sibTransId="{1238F27D-48E0-4B18-A1EB-B0D5560107A8}"/>
    <dgm:cxn modelId="{632AD170-CD10-47FC-B24C-B26DAB99DFC5}" type="presParOf" srcId="{E28E1943-89F9-4CC5-BA0D-640839B0F55F}" destId="{5FFEC15A-08FB-4059-B0D3-904155C3303F}" srcOrd="0" destOrd="0" presId="urn:microsoft.com/office/officeart/2005/8/layout/lProcess2"/>
    <dgm:cxn modelId="{17C82217-6DC2-4414-A2C3-AC349B8F70CE}" type="presParOf" srcId="{5FFEC15A-08FB-4059-B0D3-904155C3303F}" destId="{E96D8C1F-B091-498D-A11C-558FFE7E3A34}" srcOrd="0" destOrd="0" presId="urn:microsoft.com/office/officeart/2005/8/layout/lProcess2"/>
    <dgm:cxn modelId="{1C9DB993-C98C-42C8-AE35-8E360B91A8A6}" type="presParOf" srcId="{5FFEC15A-08FB-4059-B0D3-904155C3303F}" destId="{488DD51F-44A4-4E27-8A19-B2F58A690125}" srcOrd="1" destOrd="0" presId="urn:microsoft.com/office/officeart/2005/8/layout/lProcess2"/>
    <dgm:cxn modelId="{618E0E21-E37A-4A11-8DE5-7F83F2B360C9}" type="presParOf" srcId="{5FFEC15A-08FB-4059-B0D3-904155C3303F}" destId="{CBF42A29-6D2B-4595-99F8-4F15252C2189}" srcOrd="2" destOrd="0" presId="urn:microsoft.com/office/officeart/2005/8/layout/lProcess2"/>
    <dgm:cxn modelId="{13D64D96-DB75-4C8F-BA33-91ECE58C3240}" type="presParOf" srcId="{CBF42A29-6D2B-4595-99F8-4F15252C2189}" destId="{D4F855A4-685E-4052-A61E-24F11A859FBD}" srcOrd="0" destOrd="0" presId="urn:microsoft.com/office/officeart/2005/8/layout/lProcess2"/>
    <dgm:cxn modelId="{6159895B-E01B-4D53-9717-0F8AEF72272D}" type="presParOf" srcId="{D4F855A4-685E-4052-A61E-24F11A859FBD}" destId="{69C523A5-9498-4876-880F-41D141F6063B}" srcOrd="0" destOrd="0" presId="urn:microsoft.com/office/officeart/2005/8/layout/lProcess2"/>
    <dgm:cxn modelId="{46B1B127-00CB-4356-8F9C-05928BCD37A2}" type="presParOf" srcId="{D4F855A4-685E-4052-A61E-24F11A859FBD}" destId="{CD176710-A6B3-4081-9BDE-DF1D0092591E}" srcOrd="1" destOrd="0" presId="urn:microsoft.com/office/officeart/2005/8/layout/lProcess2"/>
    <dgm:cxn modelId="{C4B2F06F-54F5-41E0-BC97-86FC696BD2EB}" type="presParOf" srcId="{D4F855A4-685E-4052-A61E-24F11A859FBD}" destId="{926A0EB1-5185-44C1-B164-0D689E07A0A2}" srcOrd="2" destOrd="0" presId="urn:microsoft.com/office/officeart/2005/8/layout/lProcess2"/>
    <dgm:cxn modelId="{81D1E25A-C1B6-425A-9467-D9EF4EC51470}" type="presParOf" srcId="{D4F855A4-685E-4052-A61E-24F11A859FBD}" destId="{784CB1AF-97A9-4AF5-B104-A927055145F6}" srcOrd="3" destOrd="0" presId="urn:microsoft.com/office/officeart/2005/8/layout/lProcess2"/>
    <dgm:cxn modelId="{A3D076C9-8A20-4071-B3A3-830A0789986A}" type="presParOf" srcId="{D4F855A4-685E-4052-A61E-24F11A859FBD}" destId="{551144DD-A4A5-4C5F-90EE-3EC6C27A2E88}"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7F61B4-AE7A-4F7B-A25C-2D946783F48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2D8198D-9FC0-4B88-A25A-04120693CCBF}">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Introduction</a:t>
          </a:r>
          <a:endParaRPr lang="en-US" dirty="0"/>
        </a:p>
      </dgm:t>
    </dgm:pt>
    <dgm:pt modelId="{A69FC750-062C-43F7-B687-177BD3BB1269}" type="parTrans" cxnId="{305653F9-0DD0-4C77-843A-852B2EB354A5}">
      <dgm:prSet/>
      <dgm:spPr/>
      <dgm:t>
        <a:bodyPr/>
        <a:lstStyle/>
        <a:p>
          <a:endParaRPr lang="en-US"/>
        </a:p>
      </dgm:t>
    </dgm:pt>
    <dgm:pt modelId="{51DCC71D-8E61-466A-9903-FF8BEAEFC2AE}" type="sibTrans" cxnId="{305653F9-0DD0-4C77-843A-852B2EB354A5}">
      <dgm:prSet/>
      <dgm:spPr/>
      <dgm:t>
        <a:bodyPr/>
        <a:lstStyle/>
        <a:p>
          <a:endParaRPr lang="en-US"/>
        </a:p>
      </dgm:t>
    </dgm:pt>
    <dgm:pt modelId="{9257542A-E050-4E69-952B-81132D8C3F22}">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Results</a:t>
          </a:r>
        </a:p>
      </dgm:t>
    </dgm:pt>
    <dgm:pt modelId="{031E4388-3F7C-4C2C-A8BE-FAA3BE10F5E6}" type="parTrans" cxnId="{4BD231FC-0203-4A50-B472-D421415DCF50}">
      <dgm:prSet/>
      <dgm:spPr/>
      <dgm:t>
        <a:bodyPr/>
        <a:lstStyle/>
        <a:p>
          <a:endParaRPr lang="en-US"/>
        </a:p>
      </dgm:t>
    </dgm:pt>
    <dgm:pt modelId="{179F8699-606F-4146-9C05-F4ECB83D6BEF}" type="sibTrans" cxnId="{4BD231FC-0203-4A50-B472-D421415DCF50}">
      <dgm:prSet/>
      <dgm:spPr/>
      <dgm:t>
        <a:bodyPr/>
        <a:lstStyle/>
        <a:p>
          <a:endParaRPr lang="en-US"/>
        </a:p>
      </dgm:t>
    </dgm:pt>
    <dgm:pt modelId="{B08EA29A-24ED-4199-AA11-614239533E0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Methodology</a:t>
          </a:r>
          <a:endParaRPr lang="en-US" dirty="0"/>
        </a:p>
      </dgm:t>
    </dgm:pt>
    <dgm:pt modelId="{6CE273AD-01D7-4B4A-837E-0A8DD606A174}" type="parTrans" cxnId="{DFCB858D-7ABF-4F53-8679-D8442AE8837D}">
      <dgm:prSet/>
      <dgm:spPr/>
      <dgm:t>
        <a:bodyPr/>
        <a:lstStyle/>
        <a:p>
          <a:endParaRPr lang="en-US"/>
        </a:p>
      </dgm:t>
    </dgm:pt>
    <dgm:pt modelId="{532A0FED-5D9D-4557-A53C-C8B1E32DB4AE}" type="sibTrans" cxnId="{DFCB858D-7ABF-4F53-8679-D8442AE8837D}">
      <dgm:prSet/>
      <dgm:spPr/>
      <dgm:t>
        <a:bodyPr/>
        <a:lstStyle/>
        <a:p>
          <a:endParaRPr lang="en-US"/>
        </a:p>
      </dgm:t>
    </dgm:pt>
    <dgm:pt modelId="{09CF2C6C-D8E2-4CA6-A18E-FE8168CD74D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Discussion</a:t>
          </a:r>
        </a:p>
      </dgm:t>
    </dgm:pt>
    <dgm:pt modelId="{D0F73D6F-C1FC-4A28-BC4A-0D88F193C630}" type="parTrans" cxnId="{41AF17B0-8888-4B59-8F0F-77C7643D133C}">
      <dgm:prSet/>
      <dgm:spPr/>
      <dgm:t>
        <a:bodyPr/>
        <a:lstStyle/>
        <a:p>
          <a:endParaRPr lang="en-US"/>
        </a:p>
      </dgm:t>
    </dgm:pt>
    <dgm:pt modelId="{8294BC20-0621-493C-B0C8-2B54675C7486}" type="sibTrans" cxnId="{41AF17B0-8888-4B59-8F0F-77C7643D133C}">
      <dgm:prSet/>
      <dgm:spPr/>
      <dgm:t>
        <a:bodyPr/>
        <a:lstStyle/>
        <a:p>
          <a:endParaRPr lang="en-US"/>
        </a:p>
      </dgm:t>
    </dgm:pt>
    <dgm:pt modelId="{3F99D25E-611E-41BA-8A67-3491BC21C417}" type="pres">
      <dgm:prSet presAssocID="{847F61B4-AE7A-4F7B-A25C-2D946783F483}" presName="diagram" presStyleCnt="0">
        <dgm:presLayoutVars>
          <dgm:dir/>
          <dgm:resizeHandles val="exact"/>
        </dgm:presLayoutVars>
      </dgm:prSet>
      <dgm:spPr/>
      <dgm:t>
        <a:bodyPr/>
        <a:lstStyle/>
        <a:p>
          <a:endParaRPr lang="en-US"/>
        </a:p>
      </dgm:t>
    </dgm:pt>
    <dgm:pt modelId="{FCC2CC29-D95E-4EFC-AC1D-815263851BC7}" type="pres">
      <dgm:prSet presAssocID="{62D8198D-9FC0-4B88-A25A-04120693CCBF}" presName="node" presStyleLbl="node1" presStyleIdx="0" presStyleCnt="4">
        <dgm:presLayoutVars>
          <dgm:bulletEnabled val="1"/>
        </dgm:presLayoutVars>
      </dgm:prSet>
      <dgm:spPr/>
      <dgm:t>
        <a:bodyPr/>
        <a:lstStyle/>
        <a:p>
          <a:endParaRPr lang="en-US"/>
        </a:p>
      </dgm:t>
    </dgm:pt>
    <dgm:pt modelId="{35C1DC0E-CF7E-4EFE-91C3-0F4EF669E269}" type="pres">
      <dgm:prSet presAssocID="{51DCC71D-8E61-466A-9903-FF8BEAEFC2AE}" presName="sibTrans" presStyleCnt="0"/>
      <dgm:spPr/>
    </dgm:pt>
    <dgm:pt modelId="{99D26FD6-D8AD-4F53-B99F-E3227F9C7F50}" type="pres">
      <dgm:prSet presAssocID="{B08EA29A-24ED-4199-AA11-614239533E08}" presName="node" presStyleLbl="node1" presStyleIdx="1" presStyleCnt="4">
        <dgm:presLayoutVars>
          <dgm:bulletEnabled val="1"/>
        </dgm:presLayoutVars>
      </dgm:prSet>
      <dgm:spPr/>
      <dgm:t>
        <a:bodyPr/>
        <a:lstStyle/>
        <a:p>
          <a:endParaRPr lang="en-US"/>
        </a:p>
      </dgm:t>
    </dgm:pt>
    <dgm:pt modelId="{47B12246-57D2-4840-8451-5AA30B70E741}" type="pres">
      <dgm:prSet presAssocID="{532A0FED-5D9D-4557-A53C-C8B1E32DB4AE}" presName="sibTrans" presStyleCnt="0"/>
      <dgm:spPr/>
    </dgm:pt>
    <dgm:pt modelId="{6581957C-3D09-428B-B265-5615A60B53F4}" type="pres">
      <dgm:prSet presAssocID="{9257542A-E050-4E69-952B-81132D8C3F22}" presName="node" presStyleLbl="node1" presStyleIdx="2" presStyleCnt="4">
        <dgm:presLayoutVars>
          <dgm:bulletEnabled val="1"/>
        </dgm:presLayoutVars>
      </dgm:prSet>
      <dgm:spPr/>
      <dgm:t>
        <a:bodyPr/>
        <a:lstStyle/>
        <a:p>
          <a:endParaRPr lang="en-US"/>
        </a:p>
      </dgm:t>
    </dgm:pt>
    <dgm:pt modelId="{60B7E007-8ACD-4D41-84FB-008280B3FC7A}" type="pres">
      <dgm:prSet presAssocID="{179F8699-606F-4146-9C05-F4ECB83D6BEF}" presName="sibTrans" presStyleCnt="0"/>
      <dgm:spPr/>
    </dgm:pt>
    <dgm:pt modelId="{EF934815-0B58-4555-80AE-96DE92348BFA}" type="pres">
      <dgm:prSet presAssocID="{09CF2C6C-D8E2-4CA6-A18E-FE8168CD74D8}" presName="node" presStyleLbl="node1" presStyleIdx="3" presStyleCnt="4">
        <dgm:presLayoutVars>
          <dgm:bulletEnabled val="1"/>
        </dgm:presLayoutVars>
      </dgm:prSet>
      <dgm:spPr/>
      <dgm:t>
        <a:bodyPr/>
        <a:lstStyle/>
        <a:p>
          <a:endParaRPr lang="en-US"/>
        </a:p>
      </dgm:t>
    </dgm:pt>
  </dgm:ptLst>
  <dgm:cxnLst>
    <dgm:cxn modelId="{4BD231FC-0203-4A50-B472-D421415DCF50}" srcId="{847F61B4-AE7A-4F7B-A25C-2D946783F483}" destId="{9257542A-E050-4E69-952B-81132D8C3F22}" srcOrd="2" destOrd="0" parTransId="{031E4388-3F7C-4C2C-A8BE-FAA3BE10F5E6}" sibTransId="{179F8699-606F-4146-9C05-F4ECB83D6BEF}"/>
    <dgm:cxn modelId="{305653F9-0DD0-4C77-843A-852B2EB354A5}" srcId="{847F61B4-AE7A-4F7B-A25C-2D946783F483}" destId="{62D8198D-9FC0-4B88-A25A-04120693CCBF}" srcOrd="0" destOrd="0" parTransId="{A69FC750-062C-43F7-B687-177BD3BB1269}" sibTransId="{51DCC71D-8E61-466A-9903-FF8BEAEFC2AE}"/>
    <dgm:cxn modelId="{7712F767-C432-43E9-B2E8-35445DCF8F86}" type="presOf" srcId="{09CF2C6C-D8E2-4CA6-A18E-FE8168CD74D8}" destId="{EF934815-0B58-4555-80AE-96DE92348BFA}" srcOrd="0" destOrd="0" presId="urn:microsoft.com/office/officeart/2005/8/layout/default"/>
    <dgm:cxn modelId="{DFCB858D-7ABF-4F53-8679-D8442AE8837D}" srcId="{847F61B4-AE7A-4F7B-A25C-2D946783F483}" destId="{B08EA29A-24ED-4199-AA11-614239533E08}" srcOrd="1" destOrd="0" parTransId="{6CE273AD-01D7-4B4A-837E-0A8DD606A174}" sibTransId="{532A0FED-5D9D-4557-A53C-C8B1E32DB4AE}"/>
    <dgm:cxn modelId="{084A299F-D585-409B-A731-1E58E6E2363B}" type="presOf" srcId="{B08EA29A-24ED-4199-AA11-614239533E08}" destId="{99D26FD6-D8AD-4F53-B99F-E3227F9C7F50}" srcOrd="0" destOrd="0" presId="urn:microsoft.com/office/officeart/2005/8/layout/default"/>
    <dgm:cxn modelId="{60B25FD9-7CB2-4A14-BDD8-B0965140BB82}" type="presOf" srcId="{62D8198D-9FC0-4B88-A25A-04120693CCBF}" destId="{FCC2CC29-D95E-4EFC-AC1D-815263851BC7}" srcOrd="0" destOrd="0" presId="urn:microsoft.com/office/officeart/2005/8/layout/default"/>
    <dgm:cxn modelId="{41AF17B0-8888-4B59-8F0F-77C7643D133C}" srcId="{847F61B4-AE7A-4F7B-A25C-2D946783F483}" destId="{09CF2C6C-D8E2-4CA6-A18E-FE8168CD74D8}" srcOrd="3" destOrd="0" parTransId="{D0F73D6F-C1FC-4A28-BC4A-0D88F193C630}" sibTransId="{8294BC20-0621-493C-B0C8-2B54675C7486}"/>
    <dgm:cxn modelId="{7A5E4510-002C-4C9E-B6B0-75DFC6D6D398}" type="presOf" srcId="{9257542A-E050-4E69-952B-81132D8C3F22}" destId="{6581957C-3D09-428B-B265-5615A60B53F4}" srcOrd="0" destOrd="0" presId="urn:microsoft.com/office/officeart/2005/8/layout/default"/>
    <dgm:cxn modelId="{AE7CBFAC-81D4-4355-AEBE-22F7836FB779}" type="presOf" srcId="{847F61B4-AE7A-4F7B-A25C-2D946783F483}" destId="{3F99D25E-611E-41BA-8A67-3491BC21C417}" srcOrd="0" destOrd="0" presId="urn:microsoft.com/office/officeart/2005/8/layout/default"/>
    <dgm:cxn modelId="{D7AFC996-8361-446F-A083-08E339CEC7F1}" type="presParOf" srcId="{3F99D25E-611E-41BA-8A67-3491BC21C417}" destId="{FCC2CC29-D95E-4EFC-AC1D-815263851BC7}" srcOrd="0" destOrd="0" presId="urn:microsoft.com/office/officeart/2005/8/layout/default"/>
    <dgm:cxn modelId="{B52932A6-237B-448A-87F2-96BFD6E19622}" type="presParOf" srcId="{3F99D25E-611E-41BA-8A67-3491BC21C417}" destId="{35C1DC0E-CF7E-4EFE-91C3-0F4EF669E269}" srcOrd="1" destOrd="0" presId="urn:microsoft.com/office/officeart/2005/8/layout/default"/>
    <dgm:cxn modelId="{5627F04F-8DCA-48D9-91F1-154051FFC674}" type="presParOf" srcId="{3F99D25E-611E-41BA-8A67-3491BC21C417}" destId="{99D26FD6-D8AD-4F53-B99F-E3227F9C7F50}" srcOrd="2" destOrd="0" presId="urn:microsoft.com/office/officeart/2005/8/layout/default"/>
    <dgm:cxn modelId="{686130EE-66C1-4ACF-AC06-69BD36043608}" type="presParOf" srcId="{3F99D25E-611E-41BA-8A67-3491BC21C417}" destId="{47B12246-57D2-4840-8451-5AA30B70E741}" srcOrd="3" destOrd="0" presId="urn:microsoft.com/office/officeart/2005/8/layout/default"/>
    <dgm:cxn modelId="{1A73C5D9-056E-4509-BC3A-C4EB4B5FB15B}" type="presParOf" srcId="{3F99D25E-611E-41BA-8A67-3491BC21C417}" destId="{6581957C-3D09-428B-B265-5615A60B53F4}" srcOrd="4" destOrd="0" presId="urn:microsoft.com/office/officeart/2005/8/layout/default"/>
    <dgm:cxn modelId="{723B2176-8D9A-402C-9AE4-761C3440F7EE}" type="presParOf" srcId="{3F99D25E-611E-41BA-8A67-3491BC21C417}" destId="{60B7E007-8ACD-4D41-84FB-008280B3FC7A}" srcOrd="5" destOrd="0" presId="urn:microsoft.com/office/officeart/2005/8/layout/default"/>
    <dgm:cxn modelId="{380ABDA1-674C-4D2C-A97D-FB4E1A75D907}" type="presParOf" srcId="{3F99D25E-611E-41BA-8A67-3491BC21C417}" destId="{EF934815-0B58-4555-80AE-96DE92348BFA}"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7F61B4-AE7A-4F7B-A25C-2D946783F48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2D8198D-9FC0-4B88-A25A-04120693CCBF}">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Introduction</a:t>
          </a:r>
          <a:endParaRPr lang="en-US" dirty="0"/>
        </a:p>
      </dgm:t>
    </dgm:pt>
    <dgm:pt modelId="{A69FC750-062C-43F7-B687-177BD3BB1269}" type="parTrans" cxnId="{305653F9-0DD0-4C77-843A-852B2EB354A5}">
      <dgm:prSet/>
      <dgm:spPr/>
      <dgm:t>
        <a:bodyPr/>
        <a:lstStyle/>
        <a:p>
          <a:endParaRPr lang="en-US"/>
        </a:p>
      </dgm:t>
    </dgm:pt>
    <dgm:pt modelId="{51DCC71D-8E61-466A-9903-FF8BEAEFC2AE}" type="sibTrans" cxnId="{305653F9-0DD0-4C77-843A-852B2EB354A5}">
      <dgm:prSet/>
      <dgm:spPr/>
      <dgm:t>
        <a:bodyPr/>
        <a:lstStyle/>
        <a:p>
          <a:endParaRPr lang="en-US"/>
        </a:p>
      </dgm:t>
    </dgm:pt>
    <dgm:pt modelId="{9257542A-E050-4E69-952B-81132D8C3F22}">
      <dgm:prSet phldrT="[Text]">
        <dgm:style>
          <a:lnRef idx="2">
            <a:schemeClr val="accent5">
              <a:shade val="50000"/>
            </a:schemeClr>
          </a:lnRef>
          <a:fillRef idx="1">
            <a:schemeClr val="accent5"/>
          </a:fillRef>
          <a:effectRef idx="0">
            <a:schemeClr val="accent5"/>
          </a:effectRef>
          <a:fontRef idx="minor">
            <a:schemeClr val="lt1"/>
          </a:fontRef>
        </dgm:style>
      </dgm:prSet>
      <dgm:spPr>
        <a:ln/>
      </dgm:spPr>
      <dgm:t>
        <a:bodyPr/>
        <a:lstStyle/>
        <a:p>
          <a:r>
            <a:rPr lang="en-US" dirty="0" smtClean="0"/>
            <a:t>Results</a:t>
          </a:r>
        </a:p>
      </dgm:t>
    </dgm:pt>
    <dgm:pt modelId="{031E4388-3F7C-4C2C-A8BE-FAA3BE10F5E6}" type="parTrans" cxnId="{4BD231FC-0203-4A50-B472-D421415DCF50}">
      <dgm:prSet/>
      <dgm:spPr/>
      <dgm:t>
        <a:bodyPr/>
        <a:lstStyle/>
        <a:p>
          <a:endParaRPr lang="en-US"/>
        </a:p>
      </dgm:t>
    </dgm:pt>
    <dgm:pt modelId="{179F8699-606F-4146-9C05-F4ECB83D6BEF}" type="sibTrans" cxnId="{4BD231FC-0203-4A50-B472-D421415DCF50}">
      <dgm:prSet/>
      <dgm:spPr/>
      <dgm:t>
        <a:bodyPr/>
        <a:lstStyle/>
        <a:p>
          <a:endParaRPr lang="en-US"/>
        </a:p>
      </dgm:t>
    </dgm:pt>
    <dgm:pt modelId="{B08EA29A-24ED-4199-AA11-614239533E0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Methodology</a:t>
          </a:r>
          <a:endParaRPr lang="en-US" dirty="0"/>
        </a:p>
      </dgm:t>
    </dgm:pt>
    <dgm:pt modelId="{6CE273AD-01D7-4B4A-837E-0A8DD606A174}" type="parTrans" cxnId="{DFCB858D-7ABF-4F53-8679-D8442AE8837D}">
      <dgm:prSet/>
      <dgm:spPr/>
      <dgm:t>
        <a:bodyPr/>
        <a:lstStyle/>
        <a:p>
          <a:endParaRPr lang="en-US"/>
        </a:p>
      </dgm:t>
    </dgm:pt>
    <dgm:pt modelId="{532A0FED-5D9D-4557-A53C-C8B1E32DB4AE}" type="sibTrans" cxnId="{DFCB858D-7ABF-4F53-8679-D8442AE8837D}">
      <dgm:prSet/>
      <dgm:spPr/>
      <dgm:t>
        <a:bodyPr/>
        <a:lstStyle/>
        <a:p>
          <a:endParaRPr lang="en-US"/>
        </a:p>
      </dgm:t>
    </dgm:pt>
    <dgm:pt modelId="{09CF2C6C-D8E2-4CA6-A18E-FE8168CD74D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Discussion</a:t>
          </a:r>
        </a:p>
      </dgm:t>
    </dgm:pt>
    <dgm:pt modelId="{D0F73D6F-C1FC-4A28-BC4A-0D88F193C630}" type="parTrans" cxnId="{41AF17B0-8888-4B59-8F0F-77C7643D133C}">
      <dgm:prSet/>
      <dgm:spPr/>
      <dgm:t>
        <a:bodyPr/>
        <a:lstStyle/>
        <a:p>
          <a:endParaRPr lang="en-US"/>
        </a:p>
      </dgm:t>
    </dgm:pt>
    <dgm:pt modelId="{8294BC20-0621-493C-B0C8-2B54675C7486}" type="sibTrans" cxnId="{41AF17B0-8888-4B59-8F0F-77C7643D133C}">
      <dgm:prSet/>
      <dgm:spPr/>
      <dgm:t>
        <a:bodyPr/>
        <a:lstStyle/>
        <a:p>
          <a:endParaRPr lang="en-US"/>
        </a:p>
      </dgm:t>
    </dgm:pt>
    <dgm:pt modelId="{3F99D25E-611E-41BA-8A67-3491BC21C417}" type="pres">
      <dgm:prSet presAssocID="{847F61B4-AE7A-4F7B-A25C-2D946783F483}" presName="diagram" presStyleCnt="0">
        <dgm:presLayoutVars>
          <dgm:dir/>
          <dgm:resizeHandles val="exact"/>
        </dgm:presLayoutVars>
      </dgm:prSet>
      <dgm:spPr/>
      <dgm:t>
        <a:bodyPr/>
        <a:lstStyle/>
        <a:p>
          <a:endParaRPr lang="en-US"/>
        </a:p>
      </dgm:t>
    </dgm:pt>
    <dgm:pt modelId="{FCC2CC29-D95E-4EFC-AC1D-815263851BC7}" type="pres">
      <dgm:prSet presAssocID="{62D8198D-9FC0-4B88-A25A-04120693CCBF}" presName="node" presStyleLbl="node1" presStyleIdx="0" presStyleCnt="4">
        <dgm:presLayoutVars>
          <dgm:bulletEnabled val="1"/>
        </dgm:presLayoutVars>
      </dgm:prSet>
      <dgm:spPr/>
      <dgm:t>
        <a:bodyPr/>
        <a:lstStyle/>
        <a:p>
          <a:endParaRPr lang="en-US"/>
        </a:p>
      </dgm:t>
    </dgm:pt>
    <dgm:pt modelId="{35C1DC0E-CF7E-4EFE-91C3-0F4EF669E269}" type="pres">
      <dgm:prSet presAssocID="{51DCC71D-8E61-466A-9903-FF8BEAEFC2AE}" presName="sibTrans" presStyleCnt="0"/>
      <dgm:spPr/>
    </dgm:pt>
    <dgm:pt modelId="{99D26FD6-D8AD-4F53-B99F-E3227F9C7F50}" type="pres">
      <dgm:prSet presAssocID="{B08EA29A-24ED-4199-AA11-614239533E08}" presName="node" presStyleLbl="node1" presStyleIdx="1" presStyleCnt="4">
        <dgm:presLayoutVars>
          <dgm:bulletEnabled val="1"/>
        </dgm:presLayoutVars>
      </dgm:prSet>
      <dgm:spPr/>
      <dgm:t>
        <a:bodyPr/>
        <a:lstStyle/>
        <a:p>
          <a:endParaRPr lang="en-US"/>
        </a:p>
      </dgm:t>
    </dgm:pt>
    <dgm:pt modelId="{47B12246-57D2-4840-8451-5AA30B70E741}" type="pres">
      <dgm:prSet presAssocID="{532A0FED-5D9D-4557-A53C-C8B1E32DB4AE}" presName="sibTrans" presStyleCnt="0"/>
      <dgm:spPr/>
    </dgm:pt>
    <dgm:pt modelId="{6581957C-3D09-428B-B265-5615A60B53F4}" type="pres">
      <dgm:prSet presAssocID="{9257542A-E050-4E69-952B-81132D8C3F22}" presName="node" presStyleLbl="node1" presStyleIdx="2" presStyleCnt="4">
        <dgm:presLayoutVars>
          <dgm:bulletEnabled val="1"/>
        </dgm:presLayoutVars>
      </dgm:prSet>
      <dgm:spPr/>
      <dgm:t>
        <a:bodyPr/>
        <a:lstStyle/>
        <a:p>
          <a:endParaRPr lang="en-US"/>
        </a:p>
      </dgm:t>
    </dgm:pt>
    <dgm:pt modelId="{60B7E007-8ACD-4D41-84FB-008280B3FC7A}" type="pres">
      <dgm:prSet presAssocID="{179F8699-606F-4146-9C05-F4ECB83D6BEF}" presName="sibTrans" presStyleCnt="0"/>
      <dgm:spPr/>
    </dgm:pt>
    <dgm:pt modelId="{EF934815-0B58-4555-80AE-96DE92348BFA}" type="pres">
      <dgm:prSet presAssocID="{09CF2C6C-D8E2-4CA6-A18E-FE8168CD74D8}" presName="node" presStyleLbl="node1" presStyleIdx="3" presStyleCnt="4">
        <dgm:presLayoutVars>
          <dgm:bulletEnabled val="1"/>
        </dgm:presLayoutVars>
      </dgm:prSet>
      <dgm:spPr/>
      <dgm:t>
        <a:bodyPr/>
        <a:lstStyle/>
        <a:p>
          <a:endParaRPr lang="en-US"/>
        </a:p>
      </dgm:t>
    </dgm:pt>
  </dgm:ptLst>
  <dgm:cxnLst>
    <dgm:cxn modelId="{4BD231FC-0203-4A50-B472-D421415DCF50}" srcId="{847F61B4-AE7A-4F7B-A25C-2D946783F483}" destId="{9257542A-E050-4E69-952B-81132D8C3F22}" srcOrd="2" destOrd="0" parTransId="{031E4388-3F7C-4C2C-A8BE-FAA3BE10F5E6}" sibTransId="{179F8699-606F-4146-9C05-F4ECB83D6BEF}"/>
    <dgm:cxn modelId="{0E09ECC1-AAB4-47A1-8029-DAA9B6E1B371}" type="presOf" srcId="{B08EA29A-24ED-4199-AA11-614239533E08}" destId="{99D26FD6-D8AD-4F53-B99F-E3227F9C7F50}" srcOrd="0" destOrd="0" presId="urn:microsoft.com/office/officeart/2005/8/layout/default"/>
    <dgm:cxn modelId="{305653F9-0DD0-4C77-843A-852B2EB354A5}" srcId="{847F61B4-AE7A-4F7B-A25C-2D946783F483}" destId="{62D8198D-9FC0-4B88-A25A-04120693CCBF}" srcOrd="0" destOrd="0" parTransId="{A69FC750-062C-43F7-B687-177BD3BB1269}" sibTransId="{51DCC71D-8E61-466A-9903-FF8BEAEFC2AE}"/>
    <dgm:cxn modelId="{0BEB8F3E-C4DC-445D-9575-C4EB1B1B625C}" type="presOf" srcId="{9257542A-E050-4E69-952B-81132D8C3F22}" destId="{6581957C-3D09-428B-B265-5615A60B53F4}" srcOrd="0" destOrd="0" presId="urn:microsoft.com/office/officeart/2005/8/layout/default"/>
    <dgm:cxn modelId="{DFCB858D-7ABF-4F53-8679-D8442AE8837D}" srcId="{847F61B4-AE7A-4F7B-A25C-2D946783F483}" destId="{B08EA29A-24ED-4199-AA11-614239533E08}" srcOrd="1" destOrd="0" parTransId="{6CE273AD-01D7-4B4A-837E-0A8DD606A174}" sibTransId="{532A0FED-5D9D-4557-A53C-C8B1E32DB4AE}"/>
    <dgm:cxn modelId="{41AF17B0-8888-4B59-8F0F-77C7643D133C}" srcId="{847F61B4-AE7A-4F7B-A25C-2D946783F483}" destId="{09CF2C6C-D8E2-4CA6-A18E-FE8168CD74D8}" srcOrd="3" destOrd="0" parTransId="{D0F73D6F-C1FC-4A28-BC4A-0D88F193C630}" sibTransId="{8294BC20-0621-493C-B0C8-2B54675C7486}"/>
    <dgm:cxn modelId="{71B37F66-0F56-4A82-8238-6E1F6BAE13BB}" type="presOf" srcId="{09CF2C6C-D8E2-4CA6-A18E-FE8168CD74D8}" destId="{EF934815-0B58-4555-80AE-96DE92348BFA}" srcOrd="0" destOrd="0" presId="urn:microsoft.com/office/officeart/2005/8/layout/default"/>
    <dgm:cxn modelId="{91DE771E-BD89-4A78-911E-8FDF1723E7C0}" type="presOf" srcId="{847F61B4-AE7A-4F7B-A25C-2D946783F483}" destId="{3F99D25E-611E-41BA-8A67-3491BC21C417}" srcOrd="0" destOrd="0" presId="urn:microsoft.com/office/officeart/2005/8/layout/default"/>
    <dgm:cxn modelId="{D0E0D765-DA1C-4445-A681-C34269594A59}" type="presOf" srcId="{62D8198D-9FC0-4B88-A25A-04120693CCBF}" destId="{FCC2CC29-D95E-4EFC-AC1D-815263851BC7}" srcOrd="0" destOrd="0" presId="urn:microsoft.com/office/officeart/2005/8/layout/default"/>
    <dgm:cxn modelId="{AD4D3B92-C963-4C76-A21E-8747D0341D6A}" type="presParOf" srcId="{3F99D25E-611E-41BA-8A67-3491BC21C417}" destId="{FCC2CC29-D95E-4EFC-AC1D-815263851BC7}" srcOrd="0" destOrd="0" presId="urn:microsoft.com/office/officeart/2005/8/layout/default"/>
    <dgm:cxn modelId="{F98A5530-ACDC-4972-A6A9-1B6F7479EC4D}" type="presParOf" srcId="{3F99D25E-611E-41BA-8A67-3491BC21C417}" destId="{35C1DC0E-CF7E-4EFE-91C3-0F4EF669E269}" srcOrd="1" destOrd="0" presId="urn:microsoft.com/office/officeart/2005/8/layout/default"/>
    <dgm:cxn modelId="{78F2DE8B-2088-470D-8115-48B7BEE21B94}" type="presParOf" srcId="{3F99D25E-611E-41BA-8A67-3491BC21C417}" destId="{99D26FD6-D8AD-4F53-B99F-E3227F9C7F50}" srcOrd="2" destOrd="0" presId="urn:microsoft.com/office/officeart/2005/8/layout/default"/>
    <dgm:cxn modelId="{4775B368-F6E5-4D99-B227-162B25729F1E}" type="presParOf" srcId="{3F99D25E-611E-41BA-8A67-3491BC21C417}" destId="{47B12246-57D2-4840-8451-5AA30B70E741}" srcOrd="3" destOrd="0" presId="urn:microsoft.com/office/officeart/2005/8/layout/default"/>
    <dgm:cxn modelId="{1BDAE451-1698-4A0F-AC77-300CD747347E}" type="presParOf" srcId="{3F99D25E-611E-41BA-8A67-3491BC21C417}" destId="{6581957C-3D09-428B-B265-5615A60B53F4}" srcOrd="4" destOrd="0" presId="urn:microsoft.com/office/officeart/2005/8/layout/default"/>
    <dgm:cxn modelId="{A0C13EDF-7B6F-46FA-A964-7F9999F5E0C5}" type="presParOf" srcId="{3F99D25E-611E-41BA-8A67-3491BC21C417}" destId="{60B7E007-8ACD-4D41-84FB-008280B3FC7A}" srcOrd="5" destOrd="0" presId="urn:microsoft.com/office/officeart/2005/8/layout/default"/>
    <dgm:cxn modelId="{E62F9FF5-3EEE-491D-8FD6-63020DB20837}" type="presParOf" srcId="{3F99D25E-611E-41BA-8A67-3491BC21C417}" destId="{EF934815-0B58-4555-80AE-96DE92348BFA}"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47F61B4-AE7A-4F7B-A25C-2D946783F48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2D8198D-9FC0-4B88-A25A-04120693CCBF}">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Introduction</a:t>
          </a:r>
          <a:endParaRPr lang="en-US" dirty="0"/>
        </a:p>
      </dgm:t>
    </dgm:pt>
    <dgm:pt modelId="{A69FC750-062C-43F7-B687-177BD3BB1269}" type="parTrans" cxnId="{305653F9-0DD0-4C77-843A-852B2EB354A5}">
      <dgm:prSet/>
      <dgm:spPr/>
      <dgm:t>
        <a:bodyPr/>
        <a:lstStyle/>
        <a:p>
          <a:endParaRPr lang="en-US"/>
        </a:p>
      </dgm:t>
    </dgm:pt>
    <dgm:pt modelId="{51DCC71D-8E61-466A-9903-FF8BEAEFC2AE}" type="sibTrans" cxnId="{305653F9-0DD0-4C77-843A-852B2EB354A5}">
      <dgm:prSet/>
      <dgm:spPr/>
      <dgm:t>
        <a:bodyPr/>
        <a:lstStyle/>
        <a:p>
          <a:endParaRPr lang="en-US"/>
        </a:p>
      </dgm:t>
    </dgm:pt>
    <dgm:pt modelId="{9257542A-E050-4E69-952B-81132D8C3F22}">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Results</a:t>
          </a:r>
        </a:p>
      </dgm:t>
    </dgm:pt>
    <dgm:pt modelId="{031E4388-3F7C-4C2C-A8BE-FAA3BE10F5E6}" type="parTrans" cxnId="{4BD231FC-0203-4A50-B472-D421415DCF50}">
      <dgm:prSet/>
      <dgm:spPr/>
      <dgm:t>
        <a:bodyPr/>
        <a:lstStyle/>
        <a:p>
          <a:endParaRPr lang="en-US"/>
        </a:p>
      </dgm:t>
    </dgm:pt>
    <dgm:pt modelId="{179F8699-606F-4146-9C05-F4ECB83D6BEF}" type="sibTrans" cxnId="{4BD231FC-0203-4A50-B472-D421415DCF50}">
      <dgm:prSet/>
      <dgm:spPr/>
      <dgm:t>
        <a:bodyPr/>
        <a:lstStyle/>
        <a:p>
          <a:endParaRPr lang="en-US"/>
        </a:p>
      </dgm:t>
    </dgm:pt>
    <dgm:pt modelId="{B08EA29A-24ED-4199-AA11-614239533E0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Methodology</a:t>
          </a:r>
          <a:endParaRPr lang="en-US" dirty="0"/>
        </a:p>
      </dgm:t>
    </dgm:pt>
    <dgm:pt modelId="{6CE273AD-01D7-4B4A-837E-0A8DD606A174}" type="parTrans" cxnId="{DFCB858D-7ABF-4F53-8679-D8442AE8837D}">
      <dgm:prSet/>
      <dgm:spPr/>
      <dgm:t>
        <a:bodyPr/>
        <a:lstStyle/>
        <a:p>
          <a:endParaRPr lang="en-US"/>
        </a:p>
      </dgm:t>
    </dgm:pt>
    <dgm:pt modelId="{532A0FED-5D9D-4557-A53C-C8B1E32DB4AE}" type="sibTrans" cxnId="{DFCB858D-7ABF-4F53-8679-D8442AE8837D}">
      <dgm:prSet/>
      <dgm:spPr/>
      <dgm:t>
        <a:bodyPr/>
        <a:lstStyle/>
        <a:p>
          <a:endParaRPr lang="en-US"/>
        </a:p>
      </dgm:t>
    </dgm:pt>
    <dgm:pt modelId="{09CF2C6C-D8E2-4CA6-A18E-FE8168CD74D8}">
      <dgm:prSet phldrT="[Text]">
        <dgm:style>
          <a:lnRef idx="2">
            <a:schemeClr val="accent5"/>
          </a:lnRef>
          <a:fillRef idx="1">
            <a:schemeClr val="lt1"/>
          </a:fillRef>
          <a:effectRef idx="0">
            <a:schemeClr val="accent5"/>
          </a:effectRef>
          <a:fontRef idx="minor">
            <a:schemeClr val="dk1"/>
          </a:fontRef>
        </dgm:style>
      </dgm:prSet>
      <dgm:spPr>
        <a:ln/>
      </dgm:spPr>
      <dgm:t>
        <a:bodyPr/>
        <a:lstStyle/>
        <a:p>
          <a:r>
            <a:rPr lang="en-US" dirty="0" smtClean="0"/>
            <a:t>Discussion</a:t>
          </a:r>
        </a:p>
      </dgm:t>
    </dgm:pt>
    <dgm:pt modelId="{D0F73D6F-C1FC-4A28-BC4A-0D88F193C630}" type="parTrans" cxnId="{41AF17B0-8888-4B59-8F0F-77C7643D133C}">
      <dgm:prSet/>
      <dgm:spPr/>
      <dgm:t>
        <a:bodyPr/>
        <a:lstStyle/>
        <a:p>
          <a:endParaRPr lang="en-US"/>
        </a:p>
      </dgm:t>
    </dgm:pt>
    <dgm:pt modelId="{8294BC20-0621-493C-B0C8-2B54675C7486}" type="sibTrans" cxnId="{41AF17B0-8888-4B59-8F0F-77C7643D133C}">
      <dgm:prSet/>
      <dgm:spPr/>
      <dgm:t>
        <a:bodyPr/>
        <a:lstStyle/>
        <a:p>
          <a:endParaRPr lang="en-US"/>
        </a:p>
      </dgm:t>
    </dgm:pt>
    <dgm:pt modelId="{3F99D25E-611E-41BA-8A67-3491BC21C417}" type="pres">
      <dgm:prSet presAssocID="{847F61B4-AE7A-4F7B-A25C-2D946783F483}" presName="diagram" presStyleCnt="0">
        <dgm:presLayoutVars>
          <dgm:dir/>
          <dgm:resizeHandles val="exact"/>
        </dgm:presLayoutVars>
      </dgm:prSet>
      <dgm:spPr/>
      <dgm:t>
        <a:bodyPr/>
        <a:lstStyle/>
        <a:p>
          <a:endParaRPr lang="en-US"/>
        </a:p>
      </dgm:t>
    </dgm:pt>
    <dgm:pt modelId="{FCC2CC29-D95E-4EFC-AC1D-815263851BC7}" type="pres">
      <dgm:prSet presAssocID="{62D8198D-9FC0-4B88-A25A-04120693CCBF}" presName="node" presStyleLbl="node1" presStyleIdx="0" presStyleCnt="4">
        <dgm:presLayoutVars>
          <dgm:bulletEnabled val="1"/>
        </dgm:presLayoutVars>
      </dgm:prSet>
      <dgm:spPr/>
      <dgm:t>
        <a:bodyPr/>
        <a:lstStyle/>
        <a:p>
          <a:endParaRPr lang="en-US"/>
        </a:p>
      </dgm:t>
    </dgm:pt>
    <dgm:pt modelId="{35C1DC0E-CF7E-4EFE-91C3-0F4EF669E269}" type="pres">
      <dgm:prSet presAssocID="{51DCC71D-8E61-466A-9903-FF8BEAEFC2AE}" presName="sibTrans" presStyleCnt="0"/>
      <dgm:spPr/>
    </dgm:pt>
    <dgm:pt modelId="{99D26FD6-D8AD-4F53-B99F-E3227F9C7F50}" type="pres">
      <dgm:prSet presAssocID="{B08EA29A-24ED-4199-AA11-614239533E08}" presName="node" presStyleLbl="node1" presStyleIdx="1" presStyleCnt="4">
        <dgm:presLayoutVars>
          <dgm:bulletEnabled val="1"/>
        </dgm:presLayoutVars>
      </dgm:prSet>
      <dgm:spPr/>
      <dgm:t>
        <a:bodyPr/>
        <a:lstStyle/>
        <a:p>
          <a:endParaRPr lang="en-US"/>
        </a:p>
      </dgm:t>
    </dgm:pt>
    <dgm:pt modelId="{47B12246-57D2-4840-8451-5AA30B70E741}" type="pres">
      <dgm:prSet presAssocID="{532A0FED-5D9D-4557-A53C-C8B1E32DB4AE}" presName="sibTrans" presStyleCnt="0"/>
      <dgm:spPr/>
    </dgm:pt>
    <dgm:pt modelId="{6581957C-3D09-428B-B265-5615A60B53F4}" type="pres">
      <dgm:prSet presAssocID="{9257542A-E050-4E69-952B-81132D8C3F22}" presName="node" presStyleLbl="node1" presStyleIdx="2" presStyleCnt="4">
        <dgm:presLayoutVars>
          <dgm:bulletEnabled val="1"/>
        </dgm:presLayoutVars>
      </dgm:prSet>
      <dgm:spPr/>
      <dgm:t>
        <a:bodyPr/>
        <a:lstStyle/>
        <a:p>
          <a:endParaRPr lang="en-US"/>
        </a:p>
      </dgm:t>
    </dgm:pt>
    <dgm:pt modelId="{60B7E007-8ACD-4D41-84FB-008280B3FC7A}" type="pres">
      <dgm:prSet presAssocID="{179F8699-606F-4146-9C05-F4ECB83D6BEF}" presName="sibTrans" presStyleCnt="0"/>
      <dgm:spPr/>
    </dgm:pt>
    <dgm:pt modelId="{EF934815-0B58-4555-80AE-96DE92348BFA}" type="pres">
      <dgm:prSet presAssocID="{09CF2C6C-D8E2-4CA6-A18E-FE8168CD74D8}" presName="node" presStyleLbl="node1" presStyleIdx="3" presStyleCnt="4">
        <dgm:presLayoutVars>
          <dgm:bulletEnabled val="1"/>
        </dgm:presLayoutVars>
      </dgm:prSet>
      <dgm:spPr/>
      <dgm:t>
        <a:bodyPr/>
        <a:lstStyle/>
        <a:p>
          <a:endParaRPr lang="en-US"/>
        </a:p>
      </dgm:t>
    </dgm:pt>
  </dgm:ptLst>
  <dgm:cxnLst>
    <dgm:cxn modelId="{4BD231FC-0203-4A50-B472-D421415DCF50}" srcId="{847F61B4-AE7A-4F7B-A25C-2D946783F483}" destId="{9257542A-E050-4E69-952B-81132D8C3F22}" srcOrd="2" destOrd="0" parTransId="{031E4388-3F7C-4C2C-A8BE-FAA3BE10F5E6}" sibTransId="{179F8699-606F-4146-9C05-F4ECB83D6BEF}"/>
    <dgm:cxn modelId="{9C1F28AB-284E-4E0E-9668-E5B250C7F877}" type="presOf" srcId="{B08EA29A-24ED-4199-AA11-614239533E08}" destId="{99D26FD6-D8AD-4F53-B99F-E3227F9C7F50}" srcOrd="0" destOrd="0" presId="urn:microsoft.com/office/officeart/2005/8/layout/default"/>
    <dgm:cxn modelId="{D2347571-B286-421D-B827-71F26538BF65}" type="presOf" srcId="{62D8198D-9FC0-4B88-A25A-04120693CCBF}" destId="{FCC2CC29-D95E-4EFC-AC1D-815263851BC7}" srcOrd="0" destOrd="0" presId="urn:microsoft.com/office/officeart/2005/8/layout/default"/>
    <dgm:cxn modelId="{305653F9-0DD0-4C77-843A-852B2EB354A5}" srcId="{847F61B4-AE7A-4F7B-A25C-2D946783F483}" destId="{62D8198D-9FC0-4B88-A25A-04120693CCBF}" srcOrd="0" destOrd="0" parTransId="{A69FC750-062C-43F7-B687-177BD3BB1269}" sibTransId="{51DCC71D-8E61-466A-9903-FF8BEAEFC2AE}"/>
    <dgm:cxn modelId="{C510798C-40B4-49AF-B1EE-2BB69C8C16F0}" type="presOf" srcId="{09CF2C6C-D8E2-4CA6-A18E-FE8168CD74D8}" destId="{EF934815-0B58-4555-80AE-96DE92348BFA}" srcOrd="0" destOrd="0" presId="urn:microsoft.com/office/officeart/2005/8/layout/default"/>
    <dgm:cxn modelId="{DFCB858D-7ABF-4F53-8679-D8442AE8837D}" srcId="{847F61B4-AE7A-4F7B-A25C-2D946783F483}" destId="{B08EA29A-24ED-4199-AA11-614239533E08}" srcOrd="1" destOrd="0" parTransId="{6CE273AD-01D7-4B4A-837E-0A8DD606A174}" sibTransId="{532A0FED-5D9D-4557-A53C-C8B1E32DB4AE}"/>
    <dgm:cxn modelId="{41AF17B0-8888-4B59-8F0F-77C7643D133C}" srcId="{847F61B4-AE7A-4F7B-A25C-2D946783F483}" destId="{09CF2C6C-D8E2-4CA6-A18E-FE8168CD74D8}" srcOrd="3" destOrd="0" parTransId="{D0F73D6F-C1FC-4A28-BC4A-0D88F193C630}" sibTransId="{8294BC20-0621-493C-B0C8-2B54675C7486}"/>
    <dgm:cxn modelId="{B1B528DF-6F54-47D3-8AD3-47AA236A734C}" type="presOf" srcId="{9257542A-E050-4E69-952B-81132D8C3F22}" destId="{6581957C-3D09-428B-B265-5615A60B53F4}" srcOrd="0" destOrd="0" presId="urn:microsoft.com/office/officeart/2005/8/layout/default"/>
    <dgm:cxn modelId="{8D358125-5B5D-41BC-A602-A655D5FA75C4}" type="presOf" srcId="{847F61B4-AE7A-4F7B-A25C-2D946783F483}" destId="{3F99D25E-611E-41BA-8A67-3491BC21C417}" srcOrd="0" destOrd="0" presId="urn:microsoft.com/office/officeart/2005/8/layout/default"/>
    <dgm:cxn modelId="{DE00281B-9625-4E4F-8656-B7D6E3F98ED6}" type="presParOf" srcId="{3F99D25E-611E-41BA-8A67-3491BC21C417}" destId="{FCC2CC29-D95E-4EFC-AC1D-815263851BC7}" srcOrd="0" destOrd="0" presId="urn:microsoft.com/office/officeart/2005/8/layout/default"/>
    <dgm:cxn modelId="{69131A1C-35A3-4A63-91D6-131E23BC91B6}" type="presParOf" srcId="{3F99D25E-611E-41BA-8A67-3491BC21C417}" destId="{35C1DC0E-CF7E-4EFE-91C3-0F4EF669E269}" srcOrd="1" destOrd="0" presId="urn:microsoft.com/office/officeart/2005/8/layout/default"/>
    <dgm:cxn modelId="{54A0EED8-C223-480E-94C3-A1FFB773E0FB}" type="presParOf" srcId="{3F99D25E-611E-41BA-8A67-3491BC21C417}" destId="{99D26FD6-D8AD-4F53-B99F-E3227F9C7F50}" srcOrd="2" destOrd="0" presId="urn:microsoft.com/office/officeart/2005/8/layout/default"/>
    <dgm:cxn modelId="{8539A8E2-E9EA-431A-A41A-50640198707D}" type="presParOf" srcId="{3F99D25E-611E-41BA-8A67-3491BC21C417}" destId="{47B12246-57D2-4840-8451-5AA30B70E741}" srcOrd="3" destOrd="0" presId="urn:microsoft.com/office/officeart/2005/8/layout/default"/>
    <dgm:cxn modelId="{C3487472-CFA7-41F4-9920-11D617FDB24B}" type="presParOf" srcId="{3F99D25E-611E-41BA-8A67-3491BC21C417}" destId="{6581957C-3D09-428B-B265-5615A60B53F4}" srcOrd="4" destOrd="0" presId="urn:microsoft.com/office/officeart/2005/8/layout/default"/>
    <dgm:cxn modelId="{47B25E8A-679E-4FCF-8E36-E3654A0C3328}" type="presParOf" srcId="{3F99D25E-611E-41BA-8A67-3491BC21C417}" destId="{60B7E007-8ACD-4D41-84FB-008280B3FC7A}" srcOrd="5" destOrd="0" presId="urn:microsoft.com/office/officeart/2005/8/layout/default"/>
    <dgm:cxn modelId="{E6A06BB3-5824-428A-9CFC-120661409A56}" type="presParOf" srcId="{3F99D25E-611E-41BA-8A67-3491BC21C417}" destId="{EF934815-0B58-4555-80AE-96DE92348BFA}"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2CC29-D95E-4EFC-AC1D-815263851BC7}">
      <dsp:nvSpPr>
        <dsp:cNvPr id="0" name=""/>
        <dsp:cNvSpPr/>
      </dsp:nvSpPr>
      <dsp:spPr>
        <a:xfrm>
          <a:off x="460905"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Introduction</a:t>
          </a:r>
          <a:endParaRPr lang="en-US" sz="4500" kern="1200" dirty="0"/>
        </a:p>
      </dsp:txBody>
      <dsp:txXfrm>
        <a:off x="460905" y="1047"/>
        <a:ext cx="3479899" cy="2087939"/>
      </dsp:txXfrm>
    </dsp:sp>
    <dsp:sp modelId="{99D26FD6-D8AD-4F53-B99F-E3227F9C7F50}">
      <dsp:nvSpPr>
        <dsp:cNvPr id="0" name=""/>
        <dsp:cNvSpPr/>
      </dsp:nvSpPr>
      <dsp:spPr>
        <a:xfrm>
          <a:off x="4288794"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Methodology</a:t>
          </a:r>
          <a:endParaRPr lang="en-US" sz="4500" kern="1200" dirty="0"/>
        </a:p>
      </dsp:txBody>
      <dsp:txXfrm>
        <a:off x="4288794" y="1047"/>
        <a:ext cx="3479899" cy="2087939"/>
      </dsp:txXfrm>
    </dsp:sp>
    <dsp:sp modelId="{6581957C-3D09-428B-B265-5615A60B53F4}">
      <dsp:nvSpPr>
        <dsp:cNvPr id="0" name=""/>
        <dsp:cNvSpPr/>
      </dsp:nvSpPr>
      <dsp:spPr>
        <a:xfrm>
          <a:off x="460905"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Results</a:t>
          </a:r>
        </a:p>
      </dsp:txBody>
      <dsp:txXfrm>
        <a:off x="460905" y="2436976"/>
        <a:ext cx="3479899" cy="2087939"/>
      </dsp:txXfrm>
    </dsp:sp>
    <dsp:sp modelId="{EF934815-0B58-4555-80AE-96DE92348BFA}">
      <dsp:nvSpPr>
        <dsp:cNvPr id="0" name=""/>
        <dsp:cNvSpPr/>
      </dsp:nvSpPr>
      <dsp:spPr>
        <a:xfrm>
          <a:off x="4288794"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Discussion</a:t>
          </a:r>
        </a:p>
      </dsp:txBody>
      <dsp:txXfrm>
        <a:off x="4288794" y="2436976"/>
        <a:ext cx="3479899" cy="20879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2CC29-D95E-4EFC-AC1D-815263851BC7}">
      <dsp:nvSpPr>
        <dsp:cNvPr id="0" name=""/>
        <dsp:cNvSpPr/>
      </dsp:nvSpPr>
      <dsp:spPr>
        <a:xfrm>
          <a:off x="460905"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Introduction</a:t>
          </a:r>
          <a:endParaRPr lang="en-US" sz="4500" kern="1200" dirty="0"/>
        </a:p>
      </dsp:txBody>
      <dsp:txXfrm>
        <a:off x="460905" y="1047"/>
        <a:ext cx="3479899" cy="2087939"/>
      </dsp:txXfrm>
    </dsp:sp>
    <dsp:sp modelId="{99D26FD6-D8AD-4F53-B99F-E3227F9C7F50}">
      <dsp:nvSpPr>
        <dsp:cNvPr id="0" name=""/>
        <dsp:cNvSpPr/>
      </dsp:nvSpPr>
      <dsp:spPr>
        <a:xfrm>
          <a:off x="4288794"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Methodology</a:t>
          </a:r>
          <a:endParaRPr lang="en-US" sz="4500" kern="1200" dirty="0"/>
        </a:p>
      </dsp:txBody>
      <dsp:txXfrm>
        <a:off x="4288794" y="1047"/>
        <a:ext cx="3479899" cy="2087939"/>
      </dsp:txXfrm>
    </dsp:sp>
    <dsp:sp modelId="{6581957C-3D09-428B-B265-5615A60B53F4}">
      <dsp:nvSpPr>
        <dsp:cNvPr id="0" name=""/>
        <dsp:cNvSpPr/>
      </dsp:nvSpPr>
      <dsp:spPr>
        <a:xfrm>
          <a:off x="460905"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Results</a:t>
          </a:r>
        </a:p>
      </dsp:txBody>
      <dsp:txXfrm>
        <a:off x="460905" y="2436976"/>
        <a:ext cx="3479899" cy="2087939"/>
      </dsp:txXfrm>
    </dsp:sp>
    <dsp:sp modelId="{EF934815-0B58-4555-80AE-96DE92348BFA}">
      <dsp:nvSpPr>
        <dsp:cNvPr id="0" name=""/>
        <dsp:cNvSpPr/>
      </dsp:nvSpPr>
      <dsp:spPr>
        <a:xfrm>
          <a:off x="4288794" y="2436976"/>
          <a:ext cx="3479899" cy="2087939"/>
        </a:xfrm>
        <a:prstGeom prst="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Discussion</a:t>
          </a:r>
        </a:p>
      </dsp:txBody>
      <dsp:txXfrm>
        <a:off x="4288794" y="2436976"/>
        <a:ext cx="3479899" cy="20879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2CC29-D95E-4EFC-AC1D-815263851BC7}">
      <dsp:nvSpPr>
        <dsp:cNvPr id="0" name=""/>
        <dsp:cNvSpPr/>
      </dsp:nvSpPr>
      <dsp:spPr>
        <a:xfrm>
          <a:off x="460905" y="1047"/>
          <a:ext cx="3479899" cy="2087939"/>
        </a:xfrm>
        <a:prstGeom prst="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Introduction</a:t>
          </a:r>
          <a:endParaRPr lang="en-US" sz="4500" kern="1200" dirty="0"/>
        </a:p>
      </dsp:txBody>
      <dsp:txXfrm>
        <a:off x="460905" y="1047"/>
        <a:ext cx="3479899" cy="2087939"/>
      </dsp:txXfrm>
    </dsp:sp>
    <dsp:sp modelId="{99D26FD6-D8AD-4F53-B99F-E3227F9C7F50}">
      <dsp:nvSpPr>
        <dsp:cNvPr id="0" name=""/>
        <dsp:cNvSpPr/>
      </dsp:nvSpPr>
      <dsp:spPr>
        <a:xfrm>
          <a:off x="4288794"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Methodology</a:t>
          </a:r>
          <a:endParaRPr lang="en-US" sz="4500" kern="1200" dirty="0"/>
        </a:p>
      </dsp:txBody>
      <dsp:txXfrm>
        <a:off x="4288794" y="1047"/>
        <a:ext cx="3479899" cy="2087939"/>
      </dsp:txXfrm>
    </dsp:sp>
    <dsp:sp modelId="{6581957C-3D09-428B-B265-5615A60B53F4}">
      <dsp:nvSpPr>
        <dsp:cNvPr id="0" name=""/>
        <dsp:cNvSpPr/>
      </dsp:nvSpPr>
      <dsp:spPr>
        <a:xfrm>
          <a:off x="460905"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Results</a:t>
          </a:r>
        </a:p>
      </dsp:txBody>
      <dsp:txXfrm>
        <a:off x="460905" y="2436976"/>
        <a:ext cx="3479899" cy="2087939"/>
      </dsp:txXfrm>
    </dsp:sp>
    <dsp:sp modelId="{EF934815-0B58-4555-80AE-96DE92348BFA}">
      <dsp:nvSpPr>
        <dsp:cNvPr id="0" name=""/>
        <dsp:cNvSpPr/>
      </dsp:nvSpPr>
      <dsp:spPr>
        <a:xfrm>
          <a:off x="4288794"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Discussion</a:t>
          </a:r>
        </a:p>
      </dsp:txBody>
      <dsp:txXfrm>
        <a:off x="4288794" y="2436976"/>
        <a:ext cx="3479899" cy="2087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2CC29-D95E-4EFC-AC1D-815263851BC7}">
      <dsp:nvSpPr>
        <dsp:cNvPr id="0" name=""/>
        <dsp:cNvSpPr/>
      </dsp:nvSpPr>
      <dsp:spPr>
        <a:xfrm>
          <a:off x="460905"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Introduction</a:t>
          </a:r>
          <a:endParaRPr lang="en-US" sz="4500" kern="1200" dirty="0"/>
        </a:p>
      </dsp:txBody>
      <dsp:txXfrm>
        <a:off x="460905" y="1047"/>
        <a:ext cx="3479899" cy="2087939"/>
      </dsp:txXfrm>
    </dsp:sp>
    <dsp:sp modelId="{99D26FD6-D8AD-4F53-B99F-E3227F9C7F50}">
      <dsp:nvSpPr>
        <dsp:cNvPr id="0" name=""/>
        <dsp:cNvSpPr/>
      </dsp:nvSpPr>
      <dsp:spPr>
        <a:xfrm>
          <a:off x="4288794"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Methodology</a:t>
          </a:r>
          <a:endParaRPr lang="en-US" sz="4500" kern="1200" dirty="0"/>
        </a:p>
      </dsp:txBody>
      <dsp:txXfrm>
        <a:off x="4288794" y="1047"/>
        <a:ext cx="3479899" cy="2087939"/>
      </dsp:txXfrm>
    </dsp:sp>
    <dsp:sp modelId="{6581957C-3D09-428B-B265-5615A60B53F4}">
      <dsp:nvSpPr>
        <dsp:cNvPr id="0" name=""/>
        <dsp:cNvSpPr/>
      </dsp:nvSpPr>
      <dsp:spPr>
        <a:xfrm>
          <a:off x="460905"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Results</a:t>
          </a:r>
        </a:p>
      </dsp:txBody>
      <dsp:txXfrm>
        <a:off x="460905" y="2436976"/>
        <a:ext cx="3479899" cy="2087939"/>
      </dsp:txXfrm>
    </dsp:sp>
    <dsp:sp modelId="{EF934815-0B58-4555-80AE-96DE92348BFA}">
      <dsp:nvSpPr>
        <dsp:cNvPr id="0" name=""/>
        <dsp:cNvSpPr/>
      </dsp:nvSpPr>
      <dsp:spPr>
        <a:xfrm>
          <a:off x="4288794"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Discussion</a:t>
          </a:r>
        </a:p>
      </dsp:txBody>
      <dsp:txXfrm>
        <a:off x="4288794" y="2436976"/>
        <a:ext cx="3479899" cy="20879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2CC29-D95E-4EFC-AC1D-815263851BC7}">
      <dsp:nvSpPr>
        <dsp:cNvPr id="0" name=""/>
        <dsp:cNvSpPr/>
      </dsp:nvSpPr>
      <dsp:spPr>
        <a:xfrm>
          <a:off x="460905"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Introduction</a:t>
          </a:r>
          <a:endParaRPr lang="en-US" sz="4500" kern="1200" dirty="0"/>
        </a:p>
      </dsp:txBody>
      <dsp:txXfrm>
        <a:off x="460905" y="1047"/>
        <a:ext cx="3479899" cy="2087939"/>
      </dsp:txXfrm>
    </dsp:sp>
    <dsp:sp modelId="{99D26FD6-D8AD-4F53-B99F-E3227F9C7F50}">
      <dsp:nvSpPr>
        <dsp:cNvPr id="0" name=""/>
        <dsp:cNvSpPr/>
      </dsp:nvSpPr>
      <dsp:spPr>
        <a:xfrm>
          <a:off x="4288794" y="1047"/>
          <a:ext cx="3479899" cy="2087939"/>
        </a:xfrm>
        <a:prstGeom prst="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Methodology</a:t>
          </a:r>
          <a:endParaRPr lang="en-US" sz="4500" kern="1200" dirty="0"/>
        </a:p>
      </dsp:txBody>
      <dsp:txXfrm>
        <a:off x="4288794" y="1047"/>
        <a:ext cx="3479899" cy="2087939"/>
      </dsp:txXfrm>
    </dsp:sp>
    <dsp:sp modelId="{6581957C-3D09-428B-B265-5615A60B53F4}">
      <dsp:nvSpPr>
        <dsp:cNvPr id="0" name=""/>
        <dsp:cNvSpPr/>
      </dsp:nvSpPr>
      <dsp:spPr>
        <a:xfrm>
          <a:off x="460905"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Results</a:t>
          </a:r>
        </a:p>
      </dsp:txBody>
      <dsp:txXfrm>
        <a:off x="460905" y="2436976"/>
        <a:ext cx="3479899" cy="2087939"/>
      </dsp:txXfrm>
    </dsp:sp>
    <dsp:sp modelId="{EF934815-0B58-4555-80AE-96DE92348BFA}">
      <dsp:nvSpPr>
        <dsp:cNvPr id="0" name=""/>
        <dsp:cNvSpPr/>
      </dsp:nvSpPr>
      <dsp:spPr>
        <a:xfrm>
          <a:off x="4288794"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Discussion</a:t>
          </a:r>
        </a:p>
      </dsp:txBody>
      <dsp:txXfrm>
        <a:off x="4288794" y="2436976"/>
        <a:ext cx="3479899" cy="20879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5A322-5BF8-4A15-AAFB-2F4E1861FB19}">
      <dsp:nvSpPr>
        <dsp:cNvPr id="0" name=""/>
        <dsp:cNvSpPr/>
      </dsp:nvSpPr>
      <dsp:spPr>
        <a:xfrm>
          <a:off x="1081168" y="442882"/>
          <a:ext cx="2432470" cy="2061017"/>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27A30-4657-440E-8B17-DFF4930A45D7}">
      <dsp:nvSpPr>
        <dsp:cNvPr id="0" name=""/>
        <dsp:cNvSpPr/>
      </dsp:nvSpPr>
      <dsp:spPr>
        <a:xfrm>
          <a:off x="3189722" y="529498"/>
          <a:ext cx="1153441" cy="1604103"/>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latin typeface="+mn-lt"/>
            </a:rPr>
            <a:t>240</a:t>
          </a:r>
          <a:endParaRPr lang="en-US" sz="2000" b="1" kern="1200" dirty="0" smtClean="0">
            <a:latin typeface="+mn-lt"/>
          </a:endParaRPr>
        </a:p>
        <a:p>
          <a:pPr lvl="0" algn="ctr" defTabSz="1244600">
            <a:lnSpc>
              <a:spcPct val="90000"/>
            </a:lnSpc>
            <a:spcBef>
              <a:spcPct val="0"/>
            </a:spcBef>
            <a:spcAft>
              <a:spcPct val="35000"/>
            </a:spcAft>
          </a:pPr>
          <a:r>
            <a:rPr lang="en-US" sz="2800" b="1" kern="1200" dirty="0" smtClean="0">
              <a:latin typeface="+mn-lt"/>
            </a:rPr>
            <a:t>167</a:t>
          </a:r>
        </a:p>
        <a:p>
          <a:pPr lvl="0" algn="ctr" defTabSz="1244600">
            <a:lnSpc>
              <a:spcPct val="90000"/>
            </a:lnSpc>
            <a:spcBef>
              <a:spcPct val="0"/>
            </a:spcBef>
            <a:spcAft>
              <a:spcPct val="35000"/>
            </a:spcAft>
          </a:pPr>
          <a:r>
            <a:rPr lang="en-US" sz="2800" b="1" kern="1200" dirty="0" smtClean="0">
              <a:latin typeface="+mn-lt"/>
            </a:rPr>
            <a:t>85</a:t>
          </a:r>
          <a:endParaRPr lang="en-US" sz="1900" b="1" kern="1200" dirty="0" smtClean="0">
            <a:latin typeface="+mn-lt"/>
          </a:endParaRPr>
        </a:p>
      </dsp:txBody>
      <dsp:txXfrm>
        <a:off x="3223505" y="563281"/>
        <a:ext cx="1085875" cy="1536537"/>
      </dsp:txXfrm>
    </dsp:sp>
    <dsp:sp modelId="{65A958B7-3FD4-488B-808E-356DC6E7F12B}">
      <dsp:nvSpPr>
        <dsp:cNvPr id="0" name=""/>
        <dsp:cNvSpPr/>
      </dsp:nvSpPr>
      <dsp:spPr>
        <a:xfrm>
          <a:off x="1081168" y="49891"/>
          <a:ext cx="2432470" cy="354899"/>
        </a:xfrm>
        <a:prstGeom prst="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mn-lt"/>
            </a:rPr>
            <a:t>Recent LIS Graduates</a:t>
          </a:r>
          <a:endParaRPr lang="en-US" sz="1600" kern="1200" dirty="0">
            <a:latin typeface="+mn-lt"/>
          </a:endParaRPr>
        </a:p>
      </dsp:txBody>
      <dsp:txXfrm>
        <a:off x="1081168" y="49891"/>
        <a:ext cx="2432470" cy="354899"/>
      </dsp:txXfrm>
    </dsp:sp>
    <dsp:sp modelId="{0482F362-2DE6-423E-BDCB-86D19F2A0BF9}">
      <dsp:nvSpPr>
        <dsp:cNvPr id="0" name=""/>
        <dsp:cNvSpPr/>
      </dsp:nvSpPr>
      <dsp:spPr>
        <a:xfrm>
          <a:off x="4765228" y="442882"/>
          <a:ext cx="2432470" cy="2061017"/>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A45F04-9C5B-431E-BA31-293388349062}">
      <dsp:nvSpPr>
        <dsp:cNvPr id="0" name=""/>
        <dsp:cNvSpPr/>
      </dsp:nvSpPr>
      <dsp:spPr>
        <a:xfrm>
          <a:off x="6873782" y="731297"/>
          <a:ext cx="1153441" cy="1200505"/>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latin typeface="+mn-lt"/>
            </a:rPr>
            <a:t>33</a:t>
          </a:r>
          <a:endParaRPr lang="en-US" sz="1900" b="1" kern="1200" dirty="0">
            <a:latin typeface="+mn-lt"/>
          </a:endParaRPr>
        </a:p>
      </dsp:txBody>
      <dsp:txXfrm>
        <a:off x="6907565" y="765080"/>
        <a:ext cx="1085875" cy="1132939"/>
      </dsp:txXfrm>
    </dsp:sp>
    <dsp:sp modelId="{12B93657-BCAA-4508-B843-863DD8202E4E}">
      <dsp:nvSpPr>
        <dsp:cNvPr id="0" name=""/>
        <dsp:cNvSpPr/>
      </dsp:nvSpPr>
      <dsp:spPr>
        <a:xfrm>
          <a:off x="4765228" y="49891"/>
          <a:ext cx="2432470" cy="354899"/>
        </a:xfrm>
        <a:prstGeom prst="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mn-lt"/>
            </a:rPr>
            <a:t>Institutions</a:t>
          </a:r>
          <a:endParaRPr lang="en-US" sz="1600" kern="1200" dirty="0">
            <a:latin typeface="+mn-lt"/>
          </a:endParaRPr>
        </a:p>
      </dsp:txBody>
      <dsp:txXfrm>
        <a:off x="4765228" y="49891"/>
        <a:ext cx="2432470" cy="354899"/>
      </dsp:txXfrm>
    </dsp:sp>
    <dsp:sp modelId="{9CFF6891-6270-48D5-8194-2DCFA6430EED}">
      <dsp:nvSpPr>
        <dsp:cNvPr id="0" name=""/>
        <dsp:cNvSpPr/>
      </dsp:nvSpPr>
      <dsp:spPr>
        <a:xfrm>
          <a:off x="2923198" y="3223091"/>
          <a:ext cx="2432470" cy="2061017"/>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03C439-028D-47E0-9BBE-226DB3DD61F9}">
      <dsp:nvSpPr>
        <dsp:cNvPr id="0" name=""/>
        <dsp:cNvSpPr/>
      </dsp:nvSpPr>
      <dsp:spPr>
        <a:xfrm>
          <a:off x="5031752" y="3511506"/>
          <a:ext cx="1153441" cy="1200505"/>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latin typeface="+mn-lt"/>
            </a:rPr>
            <a:t>2011</a:t>
          </a:r>
          <a:endParaRPr lang="en-US" sz="1900" b="1" kern="1200" dirty="0">
            <a:latin typeface="+mn-lt"/>
          </a:endParaRPr>
        </a:p>
      </dsp:txBody>
      <dsp:txXfrm>
        <a:off x="5065535" y="3545289"/>
        <a:ext cx="1085875" cy="1132939"/>
      </dsp:txXfrm>
    </dsp:sp>
    <dsp:sp modelId="{840483DE-A36D-49E2-A1C6-FE8F73270962}">
      <dsp:nvSpPr>
        <dsp:cNvPr id="0" name=""/>
        <dsp:cNvSpPr/>
      </dsp:nvSpPr>
      <dsp:spPr>
        <a:xfrm>
          <a:off x="2923198" y="2830099"/>
          <a:ext cx="2432470" cy="354899"/>
        </a:xfrm>
        <a:prstGeom prst="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mn-lt"/>
            </a:rPr>
            <a:t>Mean Graduation Year</a:t>
          </a:r>
          <a:endParaRPr lang="en-US" sz="1600" kern="1200" dirty="0">
            <a:latin typeface="+mn-lt"/>
          </a:endParaRPr>
        </a:p>
      </dsp:txBody>
      <dsp:txXfrm>
        <a:off x="2923198" y="2830099"/>
        <a:ext cx="2432470" cy="3548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D8C1F-B091-498D-A11C-558FFE7E3A34}">
      <dsp:nvSpPr>
        <dsp:cNvPr id="0" name=""/>
        <dsp:cNvSpPr/>
      </dsp:nvSpPr>
      <dsp:spPr>
        <a:xfrm>
          <a:off x="0" y="0"/>
          <a:ext cx="1371600" cy="3657600"/>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Rockwell" pitchFamily="18" charset="0"/>
            </a:rPr>
            <a:t>among them…</a:t>
          </a:r>
          <a:endParaRPr lang="en-US" sz="2700" kern="1200" dirty="0"/>
        </a:p>
      </dsp:txBody>
      <dsp:txXfrm>
        <a:off x="0" y="0"/>
        <a:ext cx="1371600" cy="1097280"/>
      </dsp:txXfrm>
    </dsp:sp>
    <dsp:sp modelId="{69C523A5-9498-4876-880F-41D141F6063B}">
      <dsp:nvSpPr>
        <dsp:cNvPr id="0" name=""/>
        <dsp:cNvSpPr/>
      </dsp:nvSpPr>
      <dsp:spPr>
        <a:xfrm>
          <a:off x="137159" y="1097592"/>
          <a:ext cx="1097280" cy="718571"/>
        </a:xfrm>
        <a:prstGeom prst="roundRect">
          <a:avLst>
            <a:gd name="adj" fmla="val 10000"/>
          </a:avLst>
        </a:prstGeom>
        <a:solidFill>
          <a:srgbClr val="8E001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latin typeface="Rockwell Extra Bold" pitchFamily="18" charset="0"/>
            </a:rPr>
            <a:t>N</a:t>
          </a:r>
          <a:r>
            <a:rPr lang="en-US" sz="1100" kern="1200" dirty="0" smtClean="0">
              <a:latin typeface="Rockwell" pitchFamily="18" charset="0"/>
            </a:rPr>
            <a:t>orth </a:t>
          </a:r>
          <a:r>
            <a:rPr lang="en-US" sz="1100" kern="1200" dirty="0" smtClean="0">
              <a:latin typeface="Rockwell Extra Bold" pitchFamily="18" charset="0"/>
            </a:rPr>
            <a:t>C</a:t>
          </a:r>
          <a:r>
            <a:rPr lang="en-US" sz="1100" kern="1200" dirty="0" smtClean="0">
              <a:latin typeface="Rockwell" pitchFamily="18" charset="0"/>
            </a:rPr>
            <a:t>arolina </a:t>
          </a:r>
          <a:r>
            <a:rPr lang="en-US" sz="1100" kern="1200" dirty="0" smtClean="0">
              <a:latin typeface="Rockwell Extra Bold" pitchFamily="18" charset="0"/>
            </a:rPr>
            <a:t>C</a:t>
          </a:r>
          <a:r>
            <a:rPr lang="en-US" sz="1100" kern="1200" dirty="0" smtClean="0">
              <a:latin typeface="Rockwell" pitchFamily="18" charset="0"/>
            </a:rPr>
            <a:t>entral </a:t>
          </a:r>
          <a:r>
            <a:rPr lang="en-US" sz="1100" kern="1200" dirty="0" smtClean="0">
              <a:latin typeface="Rockwell Extra Bold" pitchFamily="18" charset="0"/>
            </a:rPr>
            <a:t>U</a:t>
          </a:r>
          <a:r>
            <a:rPr lang="en-US" sz="1100" kern="1200" dirty="0" smtClean="0">
              <a:latin typeface="Rockwell" pitchFamily="18" charset="0"/>
            </a:rPr>
            <a:t>niversity</a:t>
          </a:r>
          <a:endParaRPr lang="en-US" sz="1100" kern="1200" dirty="0">
            <a:latin typeface="Rockwell" pitchFamily="18" charset="0"/>
          </a:endParaRPr>
        </a:p>
      </dsp:txBody>
      <dsp:txXfrm>
        <a:off x="158205" y="1118638"/>
        <a:ext cx="1055188" cy="676479"/>
      </dsp:txXfrm>
    </dsp:sp>
    <dsp:sp modelId="{926A0EB1-5185-44C1-B164-0D689E07A0A2}">
      <dsp:nvSpPr>
        <dsp:cNvPr id="0" name=""/>
        <dsp:cNvSpPr/>
      </dsp:nvSpPr>
      <dsp:spPr>
        <a:xfrm>
          <a:off x="137159" y="1926714"/>
          <a:ext cx="1097280" cy="718571"/>
        </a:xfrm>
        <a:prstGeom prst="roundRect">
          <a:avLst>
            <a:gd name="adj" fmla="val 10000"/>
          </a:avLst>
        </a:prstGeom>
        <a:solidFill>
          <a:srgbClr val="00142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latin typeface="Rockwell Extra Bold" pitchFamily="18" charset="0"/>
            </a:rPr>
            <a:t>D</a:t>
          </a:r>
          <a:r>
            <a:rPr lang="en-US" sz="1100" kern="1200" dirty="0" smtClean="0">
              <a:latin typeface="Rockwell" pitchFamily="18" charset="0"/>
            </a:rPr>
            <a:t>ominican </a:t>
          </a:r>
          <a:r>
            <a:rPr lang="en-US" sz="1100" kern="1200" dirty="0" smtClean="0">
              <a:latin typeface="Rockwell Extra Bold" pitchFamily="18" charset="0"/>
            </a:rPr>
            <a:t>U</a:t>
          </a:r>
          <a:r>
            <a:rPr lang="en-US" sz="1100" kern="1200" dirty="0" smtClean="0">
              <a:latin typeface="Rockwell" pitchFamily="18" charset="0"/>
            </a:rPr>
            <a:t>niversity</a:t>
          </a:r>
        </a:p>
      </dsp:txBody>
      <dsp:txXfrm>
        <a:off x="158205" y="1947760"/>
        <a:ext cx="1055188" cy="676479"/>
      </dsp:txXfrm>
    </dsp:sp>
    <dsp:sp modelId="{551144DD-A4A5-4C5F-90EE-3EC6C27A2E88}">
      <dsp:nvSpPr>
        <dsp:cNvPr id="0" name=""/>
        <dsp:cNvSpPr/>
      </dsp:nvSpPr>
      <dsp:spPr>
        <a:xfrm>
          <a:off x="137159" y="2755835"/>
          <a:ext cx="1097280" cy="718571"/>
        </a:xfrm>
        <a:prstGeom prst="roundRect">
          <a:avLst>
            <a:gd name="adj" fmla="val 10000"/>
          </a:avLst>
        </a:prstGeom>
        <a:solidFill>
          <a:srgbClr val="003C7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sz="1100" kern="1200" dirty="0" smtClean="0">
              <a:latin typeface="Rockwell Extra Bold" pitchFamily="18" charset="0"/>
            </a:rPr>
            <a:t>U</a:t>
          </a:r>
          <a:r>
            <a:rPr lang="en-US" sz="1100" kern="1200" dirty="0" smtClean="0">
              <a:latin typeface="Rockwell" pitchFamily="18" charset="0"/>
            </a:rPr>
            <a:t>niversity of </a:t>
          </a:r>
          <a:r>
            <a:rPr lang="en-US" sz="1100" kern="1200" dirty="0" smtClean="0">
              <a:latin typeface="Rockwell Extra Bold" pitchFamily="18" charset="0"/>
            </a:rPr>
            <a:t>I</a:t>
          </a:r>
          <a:r>
            <a:rPr lang="en-US" sz="1100" kern="1200" dirty="0" smtClean="0">
              <a:latin typeface="Rockwell" pitchFamily="18" charset="0"/>
            </a:rPr>
            <a:t>llinois at </a:t>
          </a:r>
          <a:r>
            <a:rPr lang="en-US" sz="1100" kern="1200" dirty="0" smtClean="0">
              <a:latin typeface="Rockwell Extra Bold" pitchFamily="18" charset="0"/>
            </a:rPr>
            <a:t>U</a:t>
          </a:r>
          <a:r>
            <a:rPr lang="en-US" sz="1100" kern="1200" dirty="0" smtClean="0">
              <a:latin typeface="Rockwell" pitchFamily="18" charset="0"/>
            </a:rPr>
            <a:t>rbana-</a:t>
          </a:r>
          <a:r>
            <a:rPr lang="en-US" sz="1100" kern="1200" dirty="0" smtClean="0">
              <a:latin typeface="Rockwell Extra Bold" pitchFamily="18" charset="0"/>
            </a:rPr>
            <a:t>C</a:t>
          </a:r>
          <a:r>
            <a:rPr lang="en-US" sz="1100" kern="1200" dirty="0" smtClean="0">
              <a:latin typeface="Rockwell" pitchFamily="18" charset="0"/>
            </a:rPr>
            <a:t>hampaign</a:t>
          </a:r>
          <a:endParaRPr lang="en-US" sz="1100" kern="1200" dirty="0">
            <a:latin typeface="Rockwell" pitchFamily="18" charset="0"/>
          </a:endParaRPr>
        </a:p>
      </dsp:txBody>
      <dsp:txXfrm>
        <a:off x="158205" y="2776881"/>
        <a:ext cx="1055188" cy="6764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2CC29-D95E-4EFC-AC1D-815263851BC7}">
      <dsp:nvSpPr>
        <dsp:cNvPr id="0" name=""/>
        <dsp:cNvSpPr/>
      </dsp:nvSpPr>
      <dsp:spPr>
        <a:xfrm>
          <a:off x="460905"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Introduction</a:t>
          </a:r>
          <a:endParaRPr lang="en-US" sz="4500" kern="1200" dirty="0"/>
        </a:p>
      </dsp:txBody>
      <dsp:txXfrm>
        <a:off x="460905" y="1047"/>
        <a:ext cx="3479899" cy="2087939"/>
      </dsp:txXfrm>
    </dsp:sp>
    <dsp:sp modelId="{99D26FD6-D8AD-4F53-B99F-E3227F9C7F50}">
      <dsp:nvSpPr>
        <dsp:cNvPr id="0" name=""/>
        <dsp:cNvSpPr/>
      </dsp:nvSpPr>
      <dsp:spPr>
        <a:xfrm>
          <a:off x="4288794"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Methodology</a:t>
          </a:r>
          <a:endParaRPr lang="en-US" sz="4500" kern="1200" dirty="0"/>
        </a:p>
      </dsp:txBody>
      <dsp:txXfrm>
        <a:off x="4288794" y="1047"/>
        <a:ext cx="3479899" cy="2087939"/>
      </dsp:txXfrm>
    </dsp:sp>
    <dsp:sp modelId="{6581957C-3D09-428B-B265-5615A60B53F4}">
      <dsp:nvSpPr>
        <dsp:cNvPr id="0" name=""/>
        <dsp:cNvSpPr/>
      </dsp:nvSpPr>
      <dsp:spPr>
        <a:xfrm>
          <a:off x="460905"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Results</a:t>
          </a:r>
        </a:p>
      </dsp:txBody>
      <dsp:txXfrm>
        <a:off x="460905" y="2436976"/>
        <a:ext cx="3479899" cy="2087939"/>
      </dsp:txXfrm>
    </dsp:sp>
    <dsp:sp modelId="{EF934815-0B58-4555-80AE-96DE92348BFA}">
      <dsp:nvSpPr>
        <dsp:cNvPr id="0" name=""/>
        <dsp:cNvSpPr/>
      </dsp:nvSpPr>
      <dsp:spPr>
        <a:xfrm>
          <a:off x="4288794"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Discussion</a:t>
          </a:r>
        </a:p>
      </dsp:txBody>
      <dsp:txXfrm>
        <a:off x="4288794" y="2436976"/>
        <a:ext cx="3479899" cy="20879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2CC29-D95E-4EFC-AC1D-815263851BC7}">
      <dsp:nvSpPr>
        <dsp:cNvPr id="0" name=""/>
        <dsp:cNvSpPr/>
      </dsp:nvSpPr>
      <dsp:spPr>
        <a:xfrm>
          <a:off x="460905"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Introduction</a:t>
          </a:r>
          <a:endParaRPr lang="en-US" sz="4500" kern="1200" dirty="0"/>
        </a:p>
      </dsp:txBody>
      <dsp:txXfrm>
        <a:off x="460905" y="1047"/>
        <a:ext cx="3479899" cy="2087939"/>
      </dsp:txXfrm>
    </dsp:sp>
    <dsp:sp modelId="{99D26FD6-D8AD-4F53-B99F-E3227F9C7F50}">
      <dsp:nvSpPr>
        <dsp:cNvPr id="0" name=""/>
        <dsp:cNvSpPr/>
      </dsp:nvSpPr>
      <dsp:spPr>
        <a:xfrm>
          <a:off x="4288794"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Methodology</a:t>
          </a:r>
          <a:endParaRPr lang="en-US" sz="4500" kern="1200" dirty="0"/>
        </a:p>
      </dsp:txBody>
      <dsp:txXfrm>
        <a:off x="4288794" y="1047"/>
        <a:ext cx="3479899" cy="2087939"/>
      </dsp:txXfrm>
    </dsp:sp>
    <dsp:sp modelId="{6581957C-3D09-428B-B265-5615A60B53F4}">
      <dsp:nvSpPr>
        <dsp:cNvPr id="0" name=""/>
        <dsp:cNvSpPr/>
      </dsp:nvSpPr>
      <dsp:spPr>
        <a:xfrm>
          <a:off x="460905" y="2436976"/>
          <a:ext cx="3479899" cy="2087939"/>
        </a:xfrm>
        <a:prstGeom prst="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Results</a:t>
          </a:r>
        </a:p>
      </dsp:txBody>
      <dsp:txXfrm>
        <a:off x="460905" y="2436976"/>
        <a:ext cx="3479899" cy="2087939"/>
      </dsp:txXfrm>
    </dsp:sp>
    <dsp:sp modelId="{EF934815-0B58-4555-80AE-96DE92348BFA}">
      <dsp:nvSpPr>
        <dsp:cNvPr id="0" name=""/>
        <dsp:cNvSpPr/>
      </dsp:nvSpPr>
      <dsp:spPr>
        <a:xfrm>
          <a:off x="4288794"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Discussion</a:t>
          </a:r>
        </a:p>
      </dsp:txBody>
      <dsp:txXfrm>
        <a:off x="4288794" y="2436976"/>
        <a:ext cx="3479899" cy="20879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2CC29-D95E-4EFC-AC1D-815263851BC7}">
      <dsp:nvSpPr>
        <dsp:cNvPr id="0" name=""/>
        <dsp:cNvSpPr/>
      </dsp:nvSpPr>
      <dsp:spPr>
        <a:xfrm>
          <a:off x="460905"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Introduction</a:t>
          </a:r>
          <a:endParaRPr lang="en-US" sz="4500" kern="1200" dirty="0"/>
        </a:p>
      </dsp:txBody>
      <dsp:txXfrm>
        <a:off x="460905" y="1047"/>
        <a:ext cx="3479899" cy="2087939"/>
      </dsp:txXfrm>
    </dsp:sp>
    <dsp:sp modelId="{99D26FD6-D8AD-4F53-B99F-E3227F9C7F50}">
      <dsp:nvSpPr>
        <dsp:cNvPr id="0" name=""/>
        <dsp:cNvSpPr/>
      </dsp:nvSpPr>
      <dsp:spPr>
        <a:xfrm>
          <a:off x="4288794" y="1047"/>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Methodology</a:t>
          </a:r>
          <a:endParaRPr lang="en-US" sz="4500" kern="1200" dirty="0"/>
        </a:p>
      </dsp:txBody>
      <dsp:txXfrm>
        <a:off x="4288794" y="1047"/>
        <a:ext cx="3479899" cy="2087939"/>
      </dsp:txXfrm>
    </dsp:sp>
    <dsp:sp modelId="{6581957C-3D09-428B-B265-5615A60B53F4}">
      <dsp:nvSpPr>
        <dsp:cNvPr id="0" name=""/>
        <dsp:cNvSpPr/>
      </dsp:nvSpPr>
      <dsp:spPr>
        <a:xfrm>
          <a:off x="460905"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Results</a:t>
          </a:r>
        </a:p>
      </dsp:txBody>
      <dsp:txXfrm>
        <a:off x="460905" y="2436976"/>
        <a:ext cx="3479899" cy="2087939"/>
      </dsp:txXfrm>
    </dsp:sp>
    <dsp:sp modelId="{EF934815-0B58-4555-80AE-96DE92348BFA}">
      <dsp:nvSpPr>
        <dsp:cNvPr id="0" name=""/>
        <dsp:cNvSpPr/>
      </dsp:nvSpPr>
      <dsp:spPr>
        <a:xfrm>
          <a:off x="4288794" y="2436976"/>
          <a:ext cx="3479899" cy="2087939"/>
        </a:xfrm>
        <a:prstGeom prst="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smtClean="0"/>
            <a:t>Discussion</a:t>
          </a:r>
        </a:p>
      </dsp:txBody>
      <dsp:txXfrm>
        <a:off x="4288794" y="2436976"/>
        <a:ext cx="3479899" cy="20879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68BD14-9BC9-46DE-B297-4491ECA73507}" type="datetimeFigureOut">
              <a:rPr lang="en-US" smtClean="0"/>
              <a:t>4/8/2015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A60711-082A-4FC7-BBDA-7AB84AAB2952}" type="slidenum">
              <a:rPr lang="en-US" smtClean="0"/>
              <a:t>‹#›</a:t>
            </a:fld>
            <a:endParaRPr lang="en-US"/>
          </a:p>
        </p:txBody>
      </p:sp>
    </p:spTree>
    <p:extLst>
      <p:ext uri="{BB962C8B-B14F-4D97-AF65-F5344CB8AC3E}">
        <p14:creationId xmlns:p14="http://schemas.microsoft.com/office/powerpoint/2010/main" val="403520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Jason</a:t>
            </a:r>
            <a:r>
              <a:rPr lang="en-US" baseline="0" dirty="0" smtClean="0"/>
              <a:t> </a:t>
            </a:r>
            <a:r>
              <a:rPr lang="en-US" baseline="0" dirty="0" err="1" smtClean="0"/>
              <a:t>McHuff</a:t>
            </a:r>
            <a:endParaRPr lang="en-US" dirty="0" smtClean="0"/>
          </a:p>
          <a:p>
            <a:r>
              <a:rPr lang="en-US" dirty="0" smtClean="0"/>
              <a:t>MAX Light Rail Train</a:t>
            </a:r>
          </a:p>
          <a:p>
            <a:r>
              <a:rPr lang="en-US" dirty="0" smtClean="0"/>
              <a:t>https://www.flickr.com/photos/jmchuff/2841508495/in/photolist-5k6ttM-6hQcmH-6hQck2-6hQchK-6hUkbQ-6hUkdY-6hQcix-6hUkth-6hUkry-6hUkuY-6hUkdu-6hUkpY-6hQc9n-6hQco8-6hUkcE-6hUkd7-5mTdCQ-8MxHa-5iKLC3-5iFsf8-3dgu6E-dysUY9-dyQY94-5p4rmk-a8P47u-5TaB7-CjpbT-dtWpwK-5iFsS2-4tsgMt-8LLAj5-Cjstj-5iKK8q-4SM1zP-4vAMiG-64A6ew-4waW4r-dysV5q-5oTW5y-5oTW6J-4waQik-64A5dq-64vPJT-4RjSo3-5kaKhE-61Bm7z-4SNkR9-64vVBr-64vWJZ-5k6sVH</a:t>
            </a:r>
          </a:p>
          <a:p>
            <a:endParaRPr lang="en-US" dirty="0" smtClean="0"/>
          </a:p>
          <a:p>
            <a:r>
              <a:rPr lang="en-US" dirty="0" smtClean="0"/>
              <a:t>Dr.</a:t>
            </a:r>
            <a:r>
              <a:rPr lang="en-US" baseline="0" dirty="0" smtClean="0"/>
              <a:t> </a:t>
            </a:r>
            <a:r>
              <a:rPr lang="en-US" baseline="0" dirty="0" err="1" smtClean="0"/>
              <a:t>Yoo</a:t>
            </a:r>
            <a:r>
              <a:rPr lang="en-US" baseline="0" dirty="0" smtClean="0"/>
              <a:t> asked me to talk a bit about a recent presentation I was part of at ACRL in Portland. This image is of the MAX Light Rail, which is appropriate because the theme of the conference was sustainability </a:t>
            </a:r>
            <a:r>
              <a:rPr lang="en-US" baseline="0" smtClean="0"/>
              <a:t>(hence the title).</a:t>
            </a:r>
            <a:endParaRPr lang="en-US" baseline="0" dirty="0" smtClean="0"/>
          </a:p>
        </p:txBody>
      </p:sp>
      <p:sp>
        <p:nvSpPr>
          <p:cNvPr id="4" name="Slide Number Placeholder 3"/>
          <p:cNvSpPr>
            <a:spLocks noGrp="1"/>
          </p:cNvSpPr>
          <p:nvPr>
            <p:ph type="sldNum" sz="quarter" idx="10"/>
          </p:nvPr>
        </p:nvSpPr>
        <p:spPr/>
        <p:txBody>
          <a:bodyPr/>
          <a:lstStyle/>
          <a:p>
            <a:fld id="{23A60711-082A-4FC7-BBDA-7AB84AAB2952}" type="slidenum">
              <a:rPr lang="en-US" smtClean="0"/>
              <a:t>1</a:t>
            </a:fld>
            <a:endParaRPr lang="en-US"/>
          </a:p>
        </p:txBody>
      </p:sp>
    </p:spTree>
    <p:extLst>
      <p:ext uri="{BB962C8B-B14F-4D97-AF65-F5344CB8AC3E}">
        <p14:creationId xmlns:p14="http://schemas.microsoft.com/office/powerpoint/2010/main" val="2902017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A60711-082A-4FC7-BBDA-7AB84AAB2952}" type="slidenum">
              <a:rPr lang="en-US" smtClean="0"/>
              <a:t>10</a:t>
            </a:fld>
            <a:endParaRPr lang="en-US"/>
          </a:p>
        </p:txBody>
      </p:sp>
    </p:spTree>
    <p:extLst>
      <p:ext uri="{BB962C8B-B14F-4D97-AF65-F5344CB8AC3E}">
        <p14:creationId xmlns:p14="http://schemas.microsoft.com/office/powerpoint/2010/main" val="3344005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A60711-082A-4FC7-BBDA-7AB84AAB2952}" type="slidenum">
              <a:rPr lang="en-US" smtClean="0"/>
              <a:t>11</a:t>
            </a:fld>
            <a:endParaRPr lang="en-US"/>
          </a:p>
        </p:txBody>
      </p:sp>
    </p:spTree>
    <p:extLst>
      <p:ext uri="{BB962C8B-B14F-4D97-AF65-F5344CB8AC3E}">
        <p14:creationId xmlns:p14="http://schemas.microsoft.com/office/powerpoint/2010/main" val="2560026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Lindy, Ashley and I all </a:t>
            </a:r>
            <a:r>
              <a:rPr lang="en-US" dirty="0" smtClean="0"/>
              <a:t>hired at GVSU within a couple months of one </a:t>
            </a:r>
            <a:r>
              <a:rPr lang="en-US" dirty="0" smtClean="0"/>
              <a:t>another.</a:t>
            </a:r>
          </a:p>
          <a:p>
            <a:r>
              <a:rPr lang="en-US" dirty="0" smtClean="0"/>
              <a:t>We were like you, very worried</a:t>
            </a:r>
            <a:r>
              <a:rPr lang="en-US" baseline="0" dirty="0" smtClean="0"/>
              <a:t> about finding a job. When we did, and w</a:t>
            </a:r>
            <a:r>
              <a:rPr lang="en-US" dirty="0" smtClean="0"/>
              <a:t>hen we looked at our backgrounds (educational,</a:t>
            </a:r>
            <a:r>
              <a:rPr lang="en-US" baseline="0" dirty="0" smtClean="0"/>
              <a:t> work, &amp;c.) they were similar in some respects, but actually pretty varied. </a:t>
            </a:r>
          </a:p>
          <a:p>
            <a:endParaRPr lang="en-US" dirty="0" smtClean="0"/>
          </a:p>
          <a:p>
            <a:endParaRPr lang="en-US" dirty="0" smtClean="0"/>
          </a:p>
          <a:p>
            <a:r>
              <a:rPr lang="en-US" dirty="0" smtClean="0"/>
              <a:t>MAX</a:t>
            </a:r>
            <a:r>
              <a:rPr lang="en-US" dirty="0" smtClean="0"/>
              <a:t>:</a:t>
            </a:r>
          </a:p>
          <a:p>
            <a:r>
              <a:rPr lang="en-US" dirty="0" smtClean="0"/>
              <a:t>Unrelated job experience</a:t>
            </a:r>
          </a:p>
          <a:p>
            <a:r>
              <a:rPr lang="en-US" dirty="0" smtClean="0"/>
              <a:t>Academic library internships</a:t>
            </a:r>
          </a:p>
          <a:p>
            <a:r>
              <a:rPr lang="en-US" dirty="0" smtClean="0"/>
              <a:t>Middle (low)</a:t>
            </a:r>
            <a:r>
              <a:rPr lang="en-US" baseline="0" dirty="0" smtClean="0"/>
              <a:t> of the road library school rank</a:t>
            </a:r>
          </a:p>
          <a:p>
            <a:r>
              <a:rPr lang="en-US" baseline="0" dirty="0" smtClean="0"/>
              <a:t>Training in digital librarianship</a:t>
            </a:r>
          </a:p>
          <a:p>
            <a:r>
              <a:rPr lang="en-US" baseline="0" dirty="0" smtClean="0"/>
              <a:t>Not limited geographically</a:t>
            </a:r>
          </a:p>
          <a:p>
            <a:r>
              <a:rPr lang="en-US" baseline="0" dirty="0" smtClean="0"/>
              <a:t>Likes the feel of books</a:t>
            </a:r>
          </a:p>
          <a:p>
            <a:r>
              <a:rPr lang="en-US" baseline="0" dirty="0" smtClean="0"/>
              <a:t>Tech Service job</a:t>
            </a:r>
          </a:p>
          <a:p>
            <a:endParaRPr lang="en-US" baseline="0" dirty="0" smtClean="0"/>
          </a:p>
          <a:p>
            <a:r>
              <a:rPr lang="en-US" baseline="0" dirty="0" smtClean="0"/>
              <a:t>LINDY:</a:t>
            </a:r>
          </a:p>
          <a:p>
            <a:r>
              <a:rPr lang="en-US" baseline="0" dirty="0" smtClean="0"/>
              <a:t>Previous career in education</a:t>
            </a:r>
          </a:p>
          <a:p>
            <a:r>
              <a:rPr lang="en-US" baseline="0" dirty="0" smtClean="0"/>
              <a:t>Academic library employment</a:t>
            </a:r>
          </a:p>
          <a:p>
            <a:r>
              <a:rPr lang="en-US" baseline="0" dirty="0" smtClean="0"/>
              <a:t>Internship with database vendor</a:t>
            </a:r>
          </a:p>
          <a:p>
            <a:r>
              <a:rPr lang="en-US" dirty="0" smtClean="0"/>
              <a:t>Middle-of-the-road library school rank</a:t>
            </a:r>
          </a:p>
          <a:p>
            <a:r>
              <a:rPr lang="en-US" dirty="0" smtClean="0"/>
              <a:t>Limited geographically</a:t>
            </a:r>
          </a:p>
          <a:p>
            <a:r>
              <a:rPr lang="en-US" dirty="0" smtClean="0"/>
              <a:t>Likes reading, sometimes</a:t>
            </a:r>
            <a:r>
              <a:rPr lang="en-US" baseline="0" dirty="0" smtClean="0"/>
              <a:t> wears a bun</a:t>
            </a:r>
          </a:p>
          <a:p>
            <a:r>
              <a:rPr lang="en-US" baseline="0" dirty="0" smtClean="0"/>
              <a:t>Liaison job</a:t>
            </a:r>
            <a:endParaRPr lang="en-US" dirty="0" smtClean="0"/>
          </a:p>
          <a:p>
            <a:endParaRPr lang="en-US" dirty="0" smtClean="0"/>
          </a:p>
          <a:p>
            <a:r>
              <a:rPr lang="en-US" dirty="0" smtClean="0"/>
              <a:t>ASHLEY:</a:t>
            </a:r>
            <a:br>
              <a:rPr lang="en-US" dirty="0" smtClean="0"/>
            </a:br>
            <a:r>
              <a:rPr lang="en-US" dirty="0" smtClean="0"/>
              <a:t>Academic</a:t>
            </a:r>
            <a:r>
              <a:rPr lang="en-US" baseline="0" dirty="0" smtClean="0"/>
              <a:t> library employment AND internship</a:t>
            </a:r>
          </a:p>
          <a:p>
            <a:r>
              <a:rPr lang="en-US" baseline="0" dirty="0" smtClean="0"/>
              <a:t>Public library practicum</a:t>
            </a:r>
          </a:p>
          <a:p>
            <a:r>
              <a:rPr lang="en-US" baseline="0" dirty="0" smtClean="0"/>
              <a:t>Top rated library school</a:t>
            </a:r>
          </a:p>
          <a:p>
            <a:r>
              <a:rPr lang="en-US" dirty="0" smtClean="0"/>
              <a:t>Undergraduate</a:t>
            </a:r>
            <a:r>
              <a:rPr lang="en-US" baseline="0" dirty="0" smtClean="0"/>
              <a:t> archives/library experiences</a:t>
            </a:r>
          </a:p>
          <a:p>
            <a:r>
              <a:rPr lang="en-US" baseline="0" dirty="0" smtClean="0"/>
              <a:t>Not limited</a:t>
            </a:r>
          </a:p>
          <a:p>
            <a:r>
              <a:rPr lang="en-US" baseline="0" dirty="0" smtClean="0"/>
              <a:t>Likes the smell of old books</a:t>
            </a:r>
          </a:p>
          <a:p>
            <a:r>
              <a:rPr lang="en-US" baseline="0" dirty="0" smtClean="0"/>
              <a:t>Likes “getting lost in the stacks”</a:t>
            </a:r>
          </a:p>
          <a:p>
            <a:r>
              <a:rPr lang="en-US" baseline="0" dirty="0" smtClean="0"/>
              <a:t>Liaison </a:t>
            </a:r>
            <a:r>
              <a:rPr lang="en-US" baseline="0" dirty="0" smtClean="0"/>
              <a:t>job</a:t>
            </a:r>
          </a:p>
          <a:p>
            <a:endParaRPr lang="en-US" baseline="0" dirty="0" smtClean="0"/>
          </a:p>
          <a:p>
            <a:r>
              <a:rPr lang="en-US" dirty="0" smtClean="0"/>
              <a:t>Bottom line: </a:t>
            </a:r>
          </a:p>
          <a:p>
            <a:r>
              <a:rPr lang="en-US" dirty="0" smtClean="0"/>
              <a:t>We all had done a number of different</a:t>
            </a:r>
            <a:r>
              <a:rPr lang="en-US" baseline="0" dirty="0" smtClean="0"/>
              <a:t> things. We wondered if or why these made a difference.</a:t>
            </a:r>
            <a:endParaRPr lang="en-US" dirty="0" smtClean="0"/>
          </a:p>
          <a:p>
            <a:r>
              <a:rPr lang="en-US" dirty="0" smtClean="0"/>
              <a:t>LIS students have limited time to participate in extra activities. </a:t>
            </a:r>
          </a:p>
          <a:p>
            <a:r>
              <a:rPr lang="en-US" dirty="0" smtClean="0"/>
              <a:t>Which experiences had the most impact?</a:t>
            </a:r>
          </a:p>
        </p:txBody>
      </p:sp>
      <p:sp>
        <p:nvSpPr>
          <p:cNvPr id="4" name="Slide Number Placeholder 3"/>
          <p:cNvSpPr>
            <a:spLocks noGrp="1"/>
          </p:cNvSpPr>
          <p:nvPr>
            <p:ph type="sldNum" sz="quarter" idx="10"/>
          </p:nvPr>
        </p:nvSpPr>
        <p:spPr/>
        <p:txBody>
          <a:bodyPr/>
          <a:lstStyle/>
          <a:p>
            <a:fld id="{23A60711-082A-4FC7-BBDA-7AB84AAB2952}" type="slidenum">
              <a:rPr lang="en-US" smtClean="0"/>
              <a:t>12</a:t>
            </a:fld>
            <a:endParaRPr lang="en-US"/>
          </a:p>
        </p:txBody>
      </p:sp>
    </p:spTree>
    <p:extLst>
      <p:ext uri="{BB962C8B-B14F-4D97-AF65-F5344CB8AC3E}">
        <p14:creationId xmlns:p14="http://schemas.microsoft.com/office/powerpoint/2010/main" val="248133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A60711-082A-4FC7-BBDA-7AB84AAB2952}" type="slidenum">
              <a:rPr lang="en-US" smtClean="0"/>
              <a:t>13</a:t>
            </a:fld>
            <a:endParaRPr lang="en-US"/>
          </a:p>
        </p:txBody>
      </p:sp>
    </p:spTree>
    <p:extLst>
      <p:ext uri="{BB962C8B-B14F-4D97-AF65-F5344CB8AC3E}">
        <p14:creationId xmlns:p14="http://schemas.microsoft.com/office/powerpoint/2010/main" val="191735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A60711-082A-4FC7-BBDA-7AB84AAB2952}" type="slidenum">
              <a:rPr lang="en-US" smtClean="0"/>
              <a:t>14</a:t>
            </a:fld>
            <a:endParaRPr lang="en-US"/>
          </a:p>
        </p:txBody>
      </p:sp>
    </p:spTree>
    <p:extLst>
      <p:ext uri="{BB962C8B-B14F-4D97-AF65-F5344CB8AC3E}">
        <p14:creationId xmlns:p14="http://schemas.microsoft.com/office/powerpoint/2010/main" val="3390806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Methodology:</a:t>
            </a:r>
          </a:p>
          <a:p>
            <a:pPr lvl="1" rtl="0" fontAlgn="base"/>
            <a:r>
              <a:rPr lang="en-US" sz="1200" b="0" i="0" u="none" strike="noStrike" kern="1200" dirty="0" smtClean="0">
                <a:solidFill>
                  <a:schemeClr val="tx1"/>
                </a:solidFill>
                <a:effectLst/>
                <a:latin typeface="+mn-lt"/>
                <a:ea typeface="+mn-ea"/>
                <a:cs typeface="+mn-cs"/>
              </a:rPr>
              <a:t>Survey distributed in 2013</a:t>
            </a:r>
          </a:p>
          <a:p>
            <a:pPr lvl="1" rtl="0" fontAlgn="base"/>
            <a:endParaRPr lang="en-US" sz="1200" b="0" i="0" u="none" strike="noStrike" kern="1200" dirty="0" smtClean="0">
              <a:solidFill>
                <a:schemeClr val="tx1"/>
              </a:solidFill>
              <a:effectLst/>
              <a:latin typeface="+mn-lt"/>
              <a:ea typeface="+mn-ea"/>
              <a:cs typeface="+mn-cs"/>
            </a:endParaRPr>
          </a:p>
          <a:p>
            <a:pPr lvl="1" rtl="0" fontAlgn="base"/>
            <a:r>
              <a:rPr lang="en-US" sz="1200" b="0" i="0" u="none" strike="noStrike" kern="1200" dirty="0" smtClean="0">
                <a:solidFill>
                  <a:schemeClr val="tx1"/>
                </a:solidFill>
                <a:effectLst/>
                <a:latin typeface="+mn-lt"/>
                <a:ea typeface="+mn-ea"/>
                <a:cs typeface="+mn-cs"/>
              </a:rPr>
              <a:t>Got responses from 240. 167 wanted</a:t>
            </a:r>
            <a:r>
              <a:rPr lang="en-US" sz="1200" b="0" i="0" u="none" strike="noStrike" kern="1200" baseline="0" dirty="0" smtClean="0">
                <a:solidFill>
                  <a:schemeClr val="tx1"/>
                </a:solidFill>
                <a:effectLst/>
                <a:latin typeface="+mn-lt"/>
                <a:ea typeface="+mn-ea"/>
                <a:cs typeface="+mn-cs"/>
              </a:rPr>
              <a:t> an academic library job. 85 wanted one and got it.</a:t>
            </a:r>
            <a:endParaRPr lang="en-US" sz="1200" b="0" i="0" u="none" strike="noStrike" kern="1200" dirty="0" smtClean="0">
              <a:solidFill>
                <a:schemeClr val="tx1"/>
              </a:solidFill>
              <a:effectLst/>
              <a:latin typeface="+mn-lt"/>
              <a:ea typeface="+mn-ea"/>
              <a:cs typeface="+mn-cs"/>
            </a:endParaRPr>
          </a:p>
          <a:p>
            <a:pPr lvl="1" rtl="0" fontAlgn="base"/>
            <a:endParaRPr lang="en-US" sz="1200" b="0" i="0" u="none" strike="noStrike" kern="1200" dirty="0" smtClean="0">
              <a:solidFill>
                <a:schemeClr val="tx1"/>
              </a:solidFill>
              <a:effectLst/>
              <a:latin typeface="+mn-lt"/>
              <a:ea typeface="+mn-ea"/>
              <a:cs typeface="+mn-cs"/>
            </a:endParaRPr>
          </a:p>
          <a:p>
            <a:pPr lvl="1" rtl="0" fontAlgn="base"/>
            <a:r>
              <a:rPr lang="en-US" sz="1200" b="0" i="0" u="none" strike="noStrike" kern="1200" dirty="0" smtClean="0">
                <a:solidFill>
                  <a:schemeClr val="tx1"/>
                </a:solidFill>
                <a:effectLst/>
                <a:latin typeface="+mn-lt"/>
                <a:ea typeface="+mn-ea"/>
                <a:cs typeface="+mn-cs"/>
              </a:rPr>
              <a:t>Targeted </a:t>
            </a:r>
            <a:r>
              <a:rPr lang="en-US" sz="1200" b="1" i="0" u="none" strike="noStrike" kern="1200" dirty="0" smtClean="0">
                <a:solidFill>
                  <a:schemeClr val="tx1"/>
                </a:solidFill>
                <a:effectLst/>
                <a:latin typeface="+mn-lt"/>
                <a:ea typeface="+mn-ea"/>
                <a:cs typeface="+mn-cs"/>
              </a:rPr>
              <a:t>NCCU, </a:t>
            </a:r>
            <a:r>
              <a:rPr lang="en-US" sz="1200" b="0" i="0" u="none" strike="noStrike" kern="1200" dirty="0" smtClean="0">
                <a:solidFill>
                  <a:schemeClr val="tx1"/>
                </a:solidFill>
                <a:effectLst/>
                <a:latin typeface="+mn-lt"/>
                <a:ea typeface="+mn-ea"/>
                <a:cs typeface="+mn-cs"/>
              </a:rPr>
              <a:t>and</a:t>
            </a:r>
            <a:r>
              <a:rPr lang="en-US" sz="1200" b="1" i="0" u="none" strike="noStrike" kern="1200" dirty="0" smtClean="0">
                <a:solidFill>
                  <a:schemeClr val="tx1"/>
                </a:solidFill>
                <a:effectLst/>
                <a:latin typeface="+mn-lt"/>
                <a:ea typeface="+mn-ea"/>
                <a:cs typeface="+mn-cs"/>
              </a:rPr>
              <a:t> DU </a:t>
            </a:r>
            <a:r>
              <a:rPr lang="en-US" sz="1200" b="0" i="0" u="none" strike="noStrike" kern="1200" dirty="0" smtClean="0">
                <a:solidFill>
                  <a:schemeClr val="tx1"/>
                </a:solidFill>
                <a:effectLst/>
                <a:latin typeface="+mn-lt"/>
                <a:ea typeface="+mn-ea"/>
                <a:cs typeface="+mn-cs"/>
              </a:rPr>
              <a:t>and</a:t>
            </a:r>
            <a:r>
              <a:rPr lang="en-US" sz="1200" b="0"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UIUC</a:t>
            </a:r>
          </a:p>
          <a:p>
            <a:pPr lvl="1" rtl="0" fontAlgn="base"/>
            <a:r>
              <a:rPr lang="en-US" sz="1200" b="0" i="0" u="none" strike="noStrike" kern="1200" dirty="0" smtClean="0">
                <a:solidFill>
                  <a:schemeClr val="tx1"/>
                </a:solidFill>
                <a:effectLst/>
                <a:latin typeface="+mn-lt"/>
                <a:ea typeface="+mn-ea"/>
                <a:cs typeface="+mn-cs"/>
              </a:rPr>
              <a:t>But</a:t>
            </a:r>
            <a:r>
              <a:rPr lang="en-US" sz="1200" b="0" i="0" u="none" strike="noStrike" kern="1200" baseline="0" dirty="0" smtClean="0">
                <a:solidFill>
                  <a:schemeClr val="tx1"/>
                </a:solidFill>
                <a:effectLst/>
                <a:latin typeface="+mn-lt"/>
                <a:ea typeface="+mn-ea"/>
                <a:cs typeface="+mn-cs"/>
              </a:rPr>
              <a:t> also: NMRT listserv, posting it on the ACRL New Member Discussion board, and passing out links at the 2013 ACRL Conference, which allowed for gathering responses from graduates from 33 other LIS schools</a:t>
            </a:r>
          </a:p>
          <a:p>
            <a:pPr lvl="1" rtl="0" fontAlgn="base"/>
            <a:endParaRPr lang="en-US" sz="1200" b="0" i="0" u="none" strike="noStrike" kern="1200" baseline="0" dirty="0" smtClean="0">
              <a:solidFill>
                <a:schemeClr val="tx1"/>
              </a:solidFill>
              <a:effectLst/>
              <a:latin typeface="+mn-lt"/>
              <a:ea typeface="+mn-ea"/>
              <a:cs typeface="+mn-cs"/>
            </a:endParaRPr>
          </a:p>
          <a:p>
            <a:pPr lvl="1" rtl="0" fontAlgn="base"/>
            <a:r>
              <a:rPr lang="en-US" sz="1200" b="0" i="0" u="none" strike="noStrike" kern="1200" baseline="0" dirty="0" smtClean="0">
                <a:solidFill>
                  <a:schemeClr val="tx1"/>
                </a:solidFill>
                <a:effectLst/>
                <a:latin typeface="+mn-lt"/>
                <a:ea typeface="+mn-ea"/>
                <a:cs typeface="+mn-cs"/>
              </a:rPr>
              <a:t>Mean graduation date was 2011</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3A60711-082A-4FC7-BBDA-7AB84AAB2952}" type="slidenum">
              <a:rPr lang="en-US" smtClean="0"/>
              <a:t>15</a:t>
            </a:fld>
            <a:endParaRPr lang="en-US"/>
          </a:p>
        </p:txBody>
      </p:sp>
    </p:spTree>
    <p:extLst>
      <p:ext uri="{BB962C8B-B14F-4D97-AF65-F5344CB8AC3E}">
        <p14:creationId xmlns:p14="http://schemas.microsoft.com/office/powerpoint/2010/main" val="2904578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on the job search, not just whether it was successful or not, you know, how many applications, when did you start applying, how many interview rounds did you make it through, etc.</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16</a:t>
            </a:fld>
            <a:endParaRPr lang="en-US"/>
          </a:p>
        </p:txBody>
      </p:sp>
    </p:spTree>
    <p:extLst>
      <p:ext uri="{BB962C8B-B14F-4D97-AF65-F5344CB8AC3E}">
        <p14:creationId xmlns:p14="http://schemas.microsoft.com/office/powerpoint/2010/main" val="2904578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Limited</a:t>
            </a:r>
            <a:r>
              <a:rPr lang="en-US" baseline="0" dirty="0" smtClean="0"/>
              <a:t> sample size</a:t>
            </a:r>
          </a:p>
          <a:p>
            <a:r>
              <a:rPr lang="en-US" baseline="0" dirty="0" smtClean="0"/>
              <a:t>Unable to calculate a response rate, since we didn’t systematically sample all LIS graduates</a:t>
            </a:r>
          </a:p>
          <a:p>
            <a:r>
              <a:rPr lang="en-US" baseline="0" dirty="0" smtClean="0"/>
              <a:t>Optional—actually pretty standard, but it meant that people could leave early, etc.</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17</a:t>
            </a:fld>
            <a:endParaRPr lang="en-US"/>
          </a:p>
        </p:txBody>
      </p:sp>
    </p:spTree>
    <p:extLst>
      <p:ext uri="{BB962C8B-B14F-4D97-AF65-F5344CB8AC3E}">
        <p14:creationId xmlns:p14="http://schemas.microsoft.com/office/powerpoint/2010/main" val="2904578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A60711-082A-4FC7-BBDA-7AB84AAB2952}" type="slidenum">
              <a:rPr lang="en-US" smtClean="0"/>
              <a:t>18</a:t>
            </a:fld>
            <a:endParaRPr lang="en-US"/>
          </a:p>
        </p:txBody>
      </p:sp>
    </p:spTree>
    <p:extLst>
      <p:ext uri="{BB962C8B-B14F-4D97-AF65-F5344CB8AC3E}">
        <p14:creationId xmlns:p14="http://schemas.microsoft.com/office/powerpoint/2010/main" val="4010152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A60711-082A-4FC7-BBDA-7AB84AAB2952}" type="slidenum">
              <a:rPr lang="en-US" smtClean="0"/>
              <a:t>19</a:t>
            </a:fld>
            <a:endParaRPr lang="en-US"/>
          </a:p>
        </p:txBody>
      </p:sp>
    </p:spTree>
    <p:extLst>
      <p:ext uri="{BB962C8B-B14F-4D97-AF65-F5344CB8AC3E}">
        <p14:creationId xmlns:p14="http://schemas.microsoft.com/office/powerpoint/2010/main" val="2381414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Myself</a:t>
            </a:r>
          </a:p>
          <a:p>
            <a:endParaRPr lang="en-US" dirty="0" smtClean="0"/>
          </a:p>
          <a:p>
            <a:r>
              <a:rPr lang="en-US" dirty="0" smtClean="0"/>
              <a:t>Research,</a:t>
            </a:r>
            <a:r>
              <a:rPr lang="en-US" baseline="0" dirty="0" smtClean="0"/>
              <a:t> which is what we were discussing at ACRL and which is published in the Journal of Academic Librarianship: </a:t>
            </a:r>
            <a:r>
              <a:rPr lang="en-US" dirty="0" smtClean="0"/>
              <a:t>Factors that Increase the Probability of a Successful Academic Library Job Search (pretty easy to guess what it’s about)</a:t>
            </a:r>
          </a:p>
          <a:p>
            <a:endParaRPr lang="en-US" dirty="0" smtClean="0"/>
          </a:p>
          <a:p>
            <a:r>
              <a:rPr lang="en-US" dirty="0" smtClean="0"/>
              <a:t>Hope </a:t>
            </a:r>
            <a:r>
              <a:rPr lang="en-US" dirty="0" smtClean="0"/>
              <a:t>to leave plenty of time for questions</a:t>
            </a:r>
            <a:r>
              <a:rPr lang="en-US" baseline="0" dirty="0" smtClean="0"/>
              <a:t> at the end.</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2</a:t>
            </a:fld>
            <a:endParaRPr lang="en-US"/>
          </a:p>
        </p:txBody>
      </p:sp>
    </p:spTree>
    <p:extLst>
      <p:ext uri="{BB962C8B-B14F-4D97-AF65-F5344CB8AC3E}">
        <p14:creationId xmlns:p14="http://schemas.microsoft.com/office/powerpoint/2010/main" val="1585859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Just a reminder, for this section, I’m talking about the results of the 167 out of 240 total participants who wanted to get an academic librarian job, but may or may not have actually received an academic library job.</a:t>
            </a:r>
          </a:p>
        </p:txBody>
      </p:sp>
      <p:sp>
        <p:nvSpPr>
          <p:cNvPr id="4" name="Slide Number Placeholder 3"/>
          <p:cNvSpPr>
            <a:spLocks noGrp="1"/>
          </p:cNvSpPr>
          <p:nvPr>
            <p:ph type="sldNum" sz="quarter" idx="10"/>
          </p:nvPr>
        </p:nvSpPr>
        <p:spPr/>
        <p:txBody>
          <a:bodyPr/>
          <a:lstStyle/>
          <a:p>
            <a:fld id="{23A60711-082A-4FC7-BBDA-7AB84AAB2952}" type="slidenum">
              <a:rPr lang="en-US" smtClean="0"/>
              <a:t>20</a:t>
            </a:fld>
            <a:endParaRPr lang="en-US"/>
          </a:p>
        </p:txBody>
      </p:sp>
    </p:spTree>
    <p:extLst>
      <p:ext uri="{BB962C8B-B14F-4D97-AF65-F5344CB8AC3E}">
        <p14:creationId xmlns:p14="http://schemas.microsoft.com/office/powerpoint/2010/main" val="4151633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a:t>
            </a:r>
            <a:r>
              <a:rPr lang="en-US" baseline="0" dirty="0" smtClean="0"/>
              <a:t> to go through some of the findings that stood out the most.</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21</a:t>
            </a:fld>
            <a:endParaRPr lang="en-US"/>
          </a:p>
        </p:txBody>
      </p:sp>
    </p:spTree>
    <p:extLst>
      <p:ext uri="{BB962C8B-B14F-4D97-AF65-F5344CB8AC3E}">
        <p14:creationId xmlns:p14="http://schemas.microsoft.com/office/powerpoint/2010/main" val="2904578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A60711-082A-4FC7-BBDA-7AB84AAB2952}" type="slidenum">
              <a:rPr lang="en-US" smtClean="0"/>
              <a:t>22</a:t>
            </a:fld>
            <a:endParaRPr lang="en-US"/>
          </a:p>
        </p:txBody>
      </p:sp>
    </p:spTree>
    <p:extLst>
      <p:ext uri="{BB962C8B-B14F-4D97-AF65-F5344CB8AC3E}">
        <p14:creationId xmlns:p14="http://schemas.microsoft.com/office/powerpoint/2010/main" val="915396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HAD BEEN previous employed in an academic library in some way, including as staff or paraprofessionals</a:t>
            </a:r>
            <a:endParaRPr lang="en-US" dirty="0" smtClean="0"/>
          </a:p>
        </p:txBody>
      </p:sp>
      <p:sp>
        <p:nvSpPr>
          <p:cNvPr id="4" name="Slide Number Placeholder 3"/>
          <p:cNvSpPr>
            <a:spLocks noGrp="1"/>
          </p:cNvSpPr>
          <p:nvPr>
            <p:ph type="sldNum" sz="quarter" idx="10"/>
          </p:nvPr>
        </p:nvSpPr>
        <p:spPr/>
        <p:txBody>
          <a:bodyPr/>
          <a:lstStyle/>
          <a:p>
            <a:fld id="{23A60711-082A-4FC7-BBDA-7AB84AAB2952}" type="slidenum">
              <a:rPr lang="en-US" smtClean="0"/>
              <a:t>23</a:t>
            </a:fld>
            <a:endParaRPr lang="en-US"/>
          </a:p>
        </p:txBody>
      </p:sp>
    </p:spTree>
    <p:extLst>
      <p:ext uri="{BB962C8B-B14F-4D97-AF65-F5344CB8AC3E}">
        <p14:creationId xmlns:p14="http://schemas.microsoft.com/office/powerpoint/2010/main" val="3756395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24</a:t>
            </a:fld>
            <a:endParaRPr lang="en-US"/>
          </a:p>
        </p:txBody>
      </p:sp>
    </p:spTree>
    <p:extLst>
      <p:ext uri="{BB962C8B-B14F-4D97-AF65-F5344CB8AC3E}">
        <p14:creationId xmlns:p14="http://schemas.microsoft.com/office/powerpoint/2010/main" val="88619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asked folks what sort of professional development</a:t>
            </a:r>
            <a:r>
              <a:rPr lang="en-US" baseline="0" dirty="0" smtClean="0"/>
              <a:t> type opportunities they had taken advantage of while in school. </a:t>
            </a:r>
          </a:p>
          <a:p>
            <a:endParaRPr lang="en-US" baseline="0" dirty="0" smtClean="0"/>
          </a:p>
          <a:p>
            <a:r>
              <a:rPr lang="en-US" baseline="0" dirty="0" smtClean="0"/>
              <a:t>Choices were:</a:t>
            </a:r>
          </a:p>
          <a:p>
            <a:endParaRPr lang="en-US" dirty="0" smtClean="0"/>
          </a:p>
          <a:p>
            <a:r>
              <a:rPr lang="en-US" dirty="0" smtClean="0"/>
              <a:t>Conference attendance, Workshops</a:t>
            </a:r>
            <a:r>
              <a:rPr lang="en-US" baseline="0" dirty="0" smtClean="0"/>
              <a:t> and seminars, Independent study, Publications, Conference participation, Grant writing and Additional degrees</a:t>
            </a:r>
            <a:endParaRPr lang="en-US" dirty="0" smtClean="0"/>
          </a:p>
          <a:p>
            <a:endParaRPr lang="en-US" dirty="0" smtClean="0"/>
          </a:p>
          <a:p>
            <a:r>
              <a:rPr lang="en-US" dirty="0" smtClean="0"/>
              <a:t>Out of those choices, the most significant response</a:t>
            </a:r>
            <a:r>
              <a:rPr lang="en-US" baseline="0" dirty="0" smtClean="0"/>
              <a:t> was</a:t>
            </a:r>
            <a:r>
              <a:rPr lang="en-US" dirty="0" smtClean="0"/>
              <a:t> 72.6%.</a:t>
            </a:r>
            <a:r>
              <a:rPr lang="en-US" baseline="0" dirty="0" smtClean="0"/>
              <a:t> There are folks that</a:t>
            </a:r>
            <a:r>
              <a:rPr lang="en-US" dirty="0" smtClean="0"/>
              <a:t> had attended</a:t>
            </a:r>
            <a:r>
              <a:rPr lang="en-US" baseline="0" dirty="0" smtClean="0"/>
              <a:t> workshops and seminars.</a:t>
            </a:r>
            <a:endParaRPr lang="en-US" dirty="0" smtClean="0"/>
          </a:p>
        </p:txBody>
      </p:sp>
      <p:sp>
        <p:nvSpPr>
          <p:cNvPr id="4" name="Slide Number Placeholder 3"/>
          <p:cNvSpPr>
            <a:spLocks noGrp="1"/>
          </p:cNvSpPr>
          <p:nvPr>
            <p:ph type="sldNum" sz="quarter" idx="10"/>
          </p:nvPr>
        </p:nvSpPr>
        <p:spPr/>
        <p:txBody>
          <a:bodyPr/>
          <a:lstStyle/>
          <a:p>
            <a:fld id="{23A60711-082A-4FC7-BBDA-7AB84AAB2952}" type="slidenum">
              <a:rPr lang="en-US" smtClean="0"/>
              <a:t>25</a:t>
            </a:fld>
            <a:endParaRPr lang="en-US"/>
          </a:p>
        </p:txBody>
      </p:sp>
    </p:spTree>
    <p:extLst>
      <p:ext uri="{BB962C8B-B14F-4D97-AF65-F5344CB8AC3E}">
        <p14:creationId xmlns:p14="http://schemas.microsoft.com/office/powerpoint/2010/main" val="59529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was sort of a hard question to ask, since people can mean so many different things when they talk about technology. We decided in the end to just have people self-identify whether they were Very Competent, Competent, Somewhat Competent, or Not Very Competent. So yes, we realize this isn’t hard science.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Interestingly,</a:t>
            </a:r>
            <a:r>
              <a:rPr lang="en-US" baseline="0" dirty="0" smtClean="0"/>
              <a:t> </a:t>
            </a:r>
            <a:r>
              <a:rPr lang="en-US" dirty="0" smtClean="0"/>
              <a:t>71%</a:t>
            </a:r>
            <a:r>
              <a:rPr lang="en-US" baseline="0" dirty="0" smtClean="0"/>
              <a:t> of respondents r</a:t>
            </a:r>
            <a:r>
              <a:rPr lang="en-US" dirty="0" smtClean="0"/>
              <a:t>ated themselves as being either</a:t>
            </a:r>
            <a:r>
              <a:rPr lang="en-US" baseline="0" dirty="0" smtClean="0"/>
              <a:t> “Competent” or “Very Competent” with regard to technological competency.</a:t>
            </a:r>
            <a:endParaRPr lang="en-US" dirty="0" smtClean="0"/>
          </a:p>
          <a:p>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26</a:t>
            </a:fld>
            <a:endParaRPr lang="en-US"/>
          </a:p>
        </p:txBody>
      </p:sp>
    </p:spTree>
    <p:extLst>
      <p:ext uri="{BB962C8B-B14F-4D97-AF65-F5344CB8AC3E}">
        <p14:creationId xmlns:p14="http://schemas.microsoft.com/office/powerpoint/2010/main" val="2548444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27</a:t>
            </a:fld>
            <a:endParaRPr lang="en-US"/>
          </a:p>
        </p:txBody>
      </p:sp>
    </p:spTree>
    <p:extLst>
      <p:ext uri="{BB962C8B-B14F-4D97-AF65-F5344CB8AC3E}">
        <p14:creationId xmlns:p14="http://schemas.microsoft.com/office/powerpoint/2010/main" val="2548444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Specifically, we gave them the following choices:</a:t>
            </a:r>
          </a:p>
          <a:p>
            <a:endParaRPr lang="en-US" dirty="0" smtClean="0"/>
          </a:p>
          <a:p>
            <a:r>
              <a:rPr lang="en-US" dirty="0" smtClean="0"/>
              <a:t>Join</a:t>
            </a:r>
            <a:r>
              <a:rPr lang="en-US" baseline="0" dirty="0" smtClean="0"/>
              <a:t> associations, Student groups, Committee work, Volunteer, Fundraising</a:t>
            </a:r>
            <a:endParaRPr lang="en-US" dirty="0" smtClean="0"/>
          </a:p>
          <a:p>
            <a:endParaRPr lang="en-US" dirty="0" smtClean="0"/>
          </a:p>
          <a:p>
            <a:r>
              <a:rPr lang="en-US" dirty="0" smtClean="0"/>
              <a:t>Of those, 81.3% had joined associations,</a:t>
            </a:r>
            <a:r>
              <a:rPr lang="en-US" baseline="0" dirty="0" smtClean="0"/>
              <a:t> which was the most significant response.</a:t>
            </a:r>
            <a:endParaRPr lang="en-US" dirty="0" smtClean="0"/>
          </a:p>
          <a:p>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28</a:t>
            </a:fld>
            <a:endParaRPr lang="en-US"/>
          </a:p>
        </p:txBody>
      </p:sp>
    </p:spTree>
    <p:extLst>
      <p:ext uri="{BB962C8B-B14F-4D97-AF65-F5344CB8AC3E}">
        <p14:creationId xmlns:p14="http://schemas.microsoft.com/office/powerpoint/2010/main" val="2548444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also asked people whether or not librarianship was their first CAREER.</a:t>
            </a:r>
            <a:r>
              <a:rPr lang="en-US" baseline="0" dirty="0" smtClean="0"/>
              <a:t> We hoped by using the word career we could distinguish between those recent graduates who had previously worked in a different profession and those that simply had a different job.</a:t>
            </a:r>
            <a:endParaRPr lang="en-US" dirty="0" smtClean="0"/>
          </a:p>
          <a:p>
            <a:endParaRPr lang="en-US" dirty="0" smtClean="0"/>
          </a:p>
          <a:p>
            <a:r>
              <a:rPr lang="en-US" dirty="0" smtClean="0"/>
              <a:t>A lot of education</a:t>
            </a:r>
            <a:r>
              <a:rPr lang="en-US" baseline="0" dirty="0" smtClean="0"/>
              <a:t> backgrounds</a:t>
            </a:r>
          </a:p>
          <a:p>
            <a:r>
              <a:rPr lang="en-US" baseline="0" dirty="0" smtClean="0"/>
              <a:t>Some library staff/paraprofessional backgrounds</a:t>
            </a:r>
          </a:p>
          <a:p>
            <a:r>
              <a:rPr lang="en-US" baseline="0" dirty="0" smtClean="0"/>
              <a:t>And others with more diverse backgrounds, like law, technology, publishing, management and music.</a:t>
            </a:r>
          </a:p>
        </p:txBody>
      </p:sp>
      <p:sp>
        <p:nvSpPr>
          <p:cNvPr id="4" name="Slide Number Placeholder 3"/>
          <p:cNvSpPr>
            <a:spLocks noGrp="1"/>
          </p:cNvSpPr>
          <p:nvPr>
            <p:ph type="sldNum" sz="quarter" idx="10"/>
          </p:nvPr>
        </p:nvSpPr>
        <p:spPr/>
        <p:txBody>
          <a:bodyPr/>
          <a:lstStyle/>
          <a:p>
            <a:fld id="{23A60711-082A-4FC7-BBDA-7AB84AAB2952}" type="slidenum">
              <a:rPr lang="en-US" smtClean="0"/>
              <a:t>29</a:t>
            </a:fld>
            <a:endParaRPr lang="en-US"/>
          </a:p>
        </p:txBody>
      </p:sp>
    </p:spTree>
    <p:extLst>
      <p:ext uri="{BB962C8B-B14F-4D97-AF65-F5344CB8AC3E}">
        <p14:creationId xmlns:p14="http://schemas.microsoft.com/office/powerpoint/2010/main" val="254844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A60711-082A-4FC7-BBDA-7AB84AAB2952}" type="slidenum">
              <a:rPr lang="en-US" smtClean="0"/>
              <a:t>3</a:t>
            </a:fld>
            <a:endParaRPr lang="en-US"/>
          </a:p>
        </p:txBody>
      </p:sp>
    </p:spTree>
    <p:extLst>
      <p:ext uri="{BB962C8B-B14F-4D97-AF65-F5344CB8AC3E}">
        <p14:creationId xmlns:p14="http://schemas.microsoft.com/office/powerpoint/2010/main" val="884747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asked them how many years they had worked in their previous career, to get a sense of how far into their life’s trajectory they had gone before switching.</a:t>
            </a:r>
          </a:p>
          <a:p>
            <a:endParaRPr lang="en-US" baseline="0" dirty="0" smtClean="0"/>
          </a:p>
          <a:p>
            <a:r>
              <a:rPr lang="en-US" baseline="0" dirty="0" smtClean="0"/>
              <a:t>Our choices were: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 3-5, 6-10, 11-20, Greater than 20</a:t>
            </a:r>
            <a:endParaRPr lang="en-US" baseline="0" dirty="0" smtClean="0"/>
          </a:p>
          <a:p>
            <a:endParaRPr lang="en-US" dirty="0" smtClean="0"/>
          </a:p>
          <a:p>
            <a:r>
              <a:rPr lang="en-US" dirty="0" smtClean="0"/>
              <a:t>Most significantly, 38.9% had worked in their career for 3-5 years</a:t>
            </a:r>
            <a:r>
              <a:rPr lang="en-US" baseline="0" dirty="0" smtClean="0"/>
              <a:t> before switching.</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30</a:t>
            </a:fld>
            <a:endParaRPr lang="en-US"/>
          </a:p>
        </p:txBody>
      </p:sp>
    </p:spTree>
    <p:extLst>
      <p:ext uri="{BB962C8B-B14F-4D97-AF65-F5344CB8AC3E}">
        <p14:creationId xmlns:p14="http://schemas.microsoft.com/office/powerpoint/2010/main" val="2548444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asked whether</a:t>
            </a:r>
            <a:r>
              <a:rPr lang="en-US" baseline="0" dirty="0" smtClean="0"/>
              <a:t> they felt that their</a:t>
            </a:r>
            <a:r>
              <a:rPr lang="en-US" dirty="0" smtClean="0"/>
              <a:t> previous career(s) helped them land a library job?</a:t>
            </a:r>
          </a:p>
          <a:p>
            <a:endParaRPr lang="en-US" dirty="0" smtClean="0"/>
          </a:p>
          <a:p>
            <a:r>
              <a:rPr lang="en-US" dirty="0" smtClean="0"/>
              <a:t>62.1% said yes, it did.</a:t>
            </a:r>
            <a:r>
              <a:rPr lang="en-US" baseline="0" dirty="0" smtClean="0"/>
              <a:t> Which is interesting, considering the diverse backgrounds of some of the candidates.</a:t>
            </a:r>
            <a:endParaRPr lang="en-US" dirty="0" smtClean="0"/>
          </a:p>
          <a:p>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31</a:t>
            </a:fld>
            <a:endParaRPr lang="en-US"/>
          </a:p>
        </p:txBody>
      </p:sp>
    </p:spTree>
    <p:extLst>
      <p:ext uri="{BB962C8B-B14F-4D97-AF65-F5344CB8AC3E}">
        <p14:creationId xmlns:p14="http://schemas.microsoft.com/office/powerpoint/2010/main" val="2548444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didn’t limit our answer choices to experiences related specifically to academic libraries, but instead asked about libraries in general.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61.5% had done volunteer work in some library (academic, public, special,</a:t>
            </a:r>
            <a:r>
              <a:rPr lang="en-US" baseline="0" dirty="0" smtClean="0"/>
              <a:t> &amp;c.)</a:t>
            </a:r>
            <a:r>
              <a:rPr lang="en-US" dirty="0" smtClean="0"/>
              <a:t> to gain</a:t>
            </a:r>
            <a:r>
              <a:rPr lang="en-US" baseline="0" dirty="0" smtClean="0"/>
              <a:t> professional experience. </a:t>
            </a:r>
            <a:endParaRPr lang="en-US" dirty="0" smtClean="0"/>
          </a:p>
        </p:txBody>
      </p:sp>
      <p:sp>
        <p:nvSpPr>
          <p:cNvPr id="4" name="Slide Number Placeholder 3"/>
          <p:cNvSpPr>
            <a:spLocks noGrp="1"/>
          </p:cNvSpPr>
          <p:nvPr>
            <p:ph type="sldNum" sz="quarter" idx="10"/>
          </p:nvPr>
        </p:nvSpPr>
        <p:spPr/>
        <p:txBody>
          <a:bodyPr/>
          <a:lstStyle/>
          <a:p>
            <a:fld id="{23A60711-082A-4FC7-BBDA-7AB84AAB2952}" type="slidenum">
              <a:rPr lang="en-US" smtClean="0"/>
              <a:t>32</a:t>
            </a:fld>
            <a:endParaRPr lang="en-US"/>
          </a:p>
        </p:txBody>
      </p:sp>
    </p:spTree>
    <p:extLst>
      <p:ext uri="{BB962C8B-B14F-4D97-AF65-F5344CB8AC3E}">
        <p14:creationId xmlns:p14="http://schemas.microsoft.com/office/powerpoint/2010/main" val="2594169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number I’m a little disappointed in, as I personally hoped it would be higher, but j</a:t>
            </a:r>
            <a:r>
              <a:rPr lang="en-US" dirty="0" smtClean="0"/>
              <a:t>ust 4.5% had done some sort of study abroad</a:t>
            </a:r>
            <a:r>
              <a:rPr lang="en-US" baseline="0" dirty="0" smtClean="0"/>
              <a:t> experience.</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33</a:t>
            </a:fld>
            <a:endParaRPr lang="en-US"/>
          </a:p>
        </p:txBody>
      </p:sp>
    </p:spTree>
    <p:extLst>
      <p:ext uri="{BB962C8B-B14F-4D97-AF65-F5344CB8AC3E}">
        <p14:creationId xmlns:p14="http://schemas.microsoft.com/office/powerpoint/2010/main" val="2594169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A60711-082A-4FC7-BBDA-7AB84AAB2952}" type="slidenum">
              <a:rPr lang="en-US" smtClean="0"/>
              <a:t>38</a:t>
            </a:fld>
            <a:endParaRPr lang="en-US"/>
          </a:p>
        </p:txBody>
      </p:sp>
    </p:spTree>
    <p:extLst>
      <p:ext uri="{BB962C8B-B14F-4D97-AF65-F5344CB8AC3E}">
        <p14:creationId xmlns:p14="http://schemas.microsoft.com/office/powerpoint/2010/main" val="575433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A60711-082A-4FC7-BBDA-7AB84AAB2952}" type="slidenum">
              <a:rPr lang="en-US" smtClean="0"/>
              <a:t>39</a:t>
            </a:fld>
            <a:endParaRPr lang="en-US"/>
          </a:p>
        </p:txBody>
      </p:sp>
    </p:spTree>
    <p:extLst>
      <p:ext uri="{BB962C8B-B14F-4D97-AF65-F5344CB8AC3E}">
        <p14:creationId xmlns:p14="http://schemas.microsoft.com/office/powerpoint/2010/main" val="1755418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Wanted an academic library job</a:t>
            </a:r>
            <a:r>
              <a:rPr lang="en-US" baseline="0" dirty="0" smtClean="0"/>
              <a:t> and got it.</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40</a:t>
            </a:fld>
            <a:endParaRPr lang="en-US"/>
          </a:p>
        </p:txBody>
      </p:sp>
    </p:spTree>
    <p:extLst>
      <p:ext uri="{BB962C8B-B14F-4D97-AF65-F5344CB8AC3E}">
        <p14:creationId xmlns:p14="http://schemas.microsoft.com/office/powerpoint/2010/main" val="351915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a:t>
            </a:r>
            <a:r>
              <a:rPr lang="en-US" baseline="0" dirty="0" smtClean="0"/>
              <a:t> to go through some of the findings that stood out the most.</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41</a:t>
            </a:fld>
            <a:endParaRPr lang="en-US"/>
          </a:p>
        </p:txBody>
      </p:sp>
    </p:spTree>
    <p:extLst>
      <p:ext uri="{BB962C8B-B14F-4D97-AF65-F5344CB8AC3E}">
        <p14:creationId xmlns:p14="http://schemas.microsoft.com/office/powerpoint/2010/main" val="2904578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looked really closely at the areas of professional</a:t>
            </a:r>
            <a:r>
              <a:rPr lang="en-US" baseline="0" dirty="0" smtClean="0"/>
              <a:t> effectiveness/development, scholarship and service (these are the areas that you get reviewed on in a tenure-track position).</a:t>
            </a:r>
          </a:p>
          <a:p>
            <a:endParaRPr lang="en-US" baseline="0" dirty="0" smtClean="0"/>
          </a:p>
          <a:p>
            <a:r>
              <a:rPr lang="en-US" baseline="0" dirty="0" smtClean="0"/>
              <a:t>Job search</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42</a:t>
            </a:fld>
            <a:endParaRPr lang="en-US"/>
          </a:p>
        </p:txBody>
      </p:sp>
    </p:spTree>
    <p:extLst>
      <p:ext uri="{BB962C8B-B14F-4D97-AF65-F5344CB8AC3E}">
        <p14:creationId xmlns:p14="http://schemas.microsoft.com/office/powerpoint/2010/main" val="2904578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statistics, the odds ratio (usually abbreviated "OR") is one of three main ways to quantify how strongly the presence or absence of property A is associated with the presence or absence of property B in a given population.</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43</a:t>
            </a:fld>
            <a:endParaRPr lang="en-US"/>
          </a:p>
        </p:txBody>
      </p:sp>
    </p:spTree>
    <p:extLst>
      <p:ext uri="{BB962C8B-B14F-4D97-AF65-F5344CB8AC3E}">
        <p14:creationId xmlns:p14="http://schemas.microsoft.com/office/powerpoint/2010/main" val="1569595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UNC Chapel</a:t>
            </a:r>
            <a:r>
              <a:rPr lang="en-US" baseline="0" dirty="0" smtClean="0"/>
              <a:t> Hill (2008)</a:t>
            </a:r>
          </a:p>
          <a:p>
            <a:r>
              <a:rPr lang="en-US" baseline="0" dirty="0" smtClean="0"/>
              <a:t>BA</a:t>
            </a:r>
          </a:p>
          <a:p>
            <a:r>
              <a:rPr lang="en-US" dirty="0" smtClean="0"/>
              <a:t>History and International Studies</a:t>
            </a:r>
          </a:p>
          <a:p>
            <a:endParaRPr lang="en-US" dirty="0" smtClean="0"/>
          </a:p>
          <a:p>
            <a:r>
              <a:rPr lang="en-US" dirty="0" smtClean="0"/>
              <a:t>Worked</a:t>
            </a:r>
            <a:r>
              <a:rPr lang="en-US" baseline="0" dirty="0" smtClean="0"/>
              <a:t> for a couple of years…</a:t>
            </a:r>
            <a:endParaRPr lang="en-US" dirty="0" smtClean="0"/>
          </a:p>
          <a:p>
            <a:endParaRPr lang="en-US" dirty="0" smtClean="0"/>
          </a:p>
          <a:p>
            <a:r>
              <a:rPr lang="en-US" dirty="0" smtClean="0"/>
              <a:t>NCCU</a:t>
            </a:r>
            <a:r>
              <a:rPr lang="en-US" baseline="0" dirty="0" smtClean="0"/>
              <a:t> (2012)</a:t>
            </a:r>
          </a:p>
          <a:p>
            <a:r>
              <a:rPr lang="en-US" baseline="0" dirty="0" smtClean="0"/>
              <a:t>MLS</a:t>
            </a:r>
          </a:p>
          <a:p>
            <a:r>
              <a:rPr lang="en-US" baseline="0" dirty="0" smtClean="0"/>
              <a:t>Academic and Digital Librarianship (Dr. </a:t>
            </a:r>
            <a:r>
              <a:rPr lang="en-US" baseline="0" dirty="0" err="1" smtClean="0"/>
              <a:t>Yoo</a:t>
            </a:r>
            <a:r>
              <a:rPr lang="en-US" baseline="0" dirty="0" smtClean="0"/>
              <a:t> was my advisor!)</a:t>
            </a:r>
          </a:p>
          <a:p>
            <a:endParaRPr lang="en-US" baseline="0" dirty="0" smtClean="0"/>
          </a:p>
          <a:p>
            <a:r>
              <a:rPr lang="en-US" baseline="0" dirty="0" smtClean="0"/>
              <a:t>Along the way I got some experience at:</a:t>
            </a:r>
          </a:p>
          <a:p>
            <a:pPr marL="171450" indent="-171450">
              <a:buFont typeface="Arial" panose="020B0604020202020204" pitchFamily="34" charset="0"/>
              <a:buChar char="•"/>
            </a:pPr>
            <a:r>
              <a:rPr lang="en-US" baseline="0" dirty="0" smtClean="0"/>
              <a:t>NCCU (SLIS Library)</a:t>
            </a:r>
          </a:p>
          <a:p>
            <a:pPr marL="171450" indent="-171450">
              <a:buFont typeface="Arial" panose="020B0604020202020204" pitchFamily="34" charset="0"/>
              <a:buChar char="•"/>
            </a:pPr>
            <a:r>
              <a:rPr lang="en-US" baseline="0" dirty="0" smtClean="0"/>
              <a:t>Duke University</a:t>
            </a:r>
          </a:p>
          <a:p>
            <a:pPr marL="171450" indent="-171450">
              <a:buFont typeface="Arial" panose="020B0604020202020204" pitchFamily="34" charset="0"/>
              <a:buChar char="•"/>
            </a:pPr>
            <a:r>
              <a:rPr lang="en-US" baseline="0" dirty="0" smtClean="0"/>
              <a:t>State Library of NC</a:t>
            </a:r>
          </a:p>
          <a:p>
            <a:pPr marL="171450" indent="-171450">
              <a:buFont typeface="Arial" panose="020B0604020202020204" pitchFamily="34" charset="0"/>
              <a:buChar char="•"/>
            </a:pPr>
            <a:r>
              <a:rPr lang="en-US" baseline="0" dirty="0" smtClean="0"/>
              <a:t>U.S. Mission to the United Nations</a:t>
            </a:r>
          </a:p>
          <a:p>
            <a:pPr marL="171450" indent="-171450">
              <a:buFont typeface="Arial" panose="020B0604020202020204" pitchFamily="34" charset="0"/>
              <a:buChar char="•"/>
            </a:pPr>
            <a:r>
              <a:rPr lang="en-US" baseline="0" dirty="0" smtClean="0"/>
              <a:t>UNC Health Sciences Library</a:t>
            </a:r>
          </a:p>
          <a:p>
            <a:pPr marL="171450" indent="-171450">
              <a:buFont typeface="Arial" panose="020B0604020202020204" pitchFamily="34" charset="0"/>
              <a:buChar char="•"/>
            </a:pPr>
            <a:r>
              <a:rPr lang="en-US" baseline="0" dirty="0" smtClean="0"/>
              <a:t>Friends of the Chapel Hill Public Library</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First “real” jobs at GVSU and UM, which…</a:t>
            </a:r>
          </a:p>
        </p:txBody>
      </p:sp>
      <p:sp>
        <p:nvSpPr>
          <p:cNvPr id="4" name="Slide Number Placeholder 3"/>
          <p:cNvSpPr>
            <a:spLocks noGrp="1"/>
          </p:cNvSpPr>
          <p:nvPr>
            <p:ph type="sldNum" sz="quarter" idx="10"/>
          </p:nvPr>
        </p:nvSpPr>
        <p:spPr/>
        <p:txBody>
          <a:bodyPr/>
          <a:lstStyle/>
          <a:p>
            <a:fld id="{23A60711-082A-4FC7-BBDA-7AB84AAB2952}" type="slidenum">
              <a:rPr lang="en-US" smtClean="0"/>
              <a:t>4</a:t>
            </a:fld>
            <a:endParaRPr lang="en-US"/>
          </a:p>
        </p:txBody>
      </p:sp>
    </p:spTree>
    <p:extLst>
      <p:ext uri="{BB962C8B-B14F-4D97-AF65-F5344CB8AC3E}">
        <p14:creationId xmlns:p14="http://schemas.microsoft.com/office/powerpoint/2010/main" val="1675201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0" dirty="0" smtClean="0">
              <a:effectLst/>
            </a:endParaRPr>
          </a:p>
        </p:txBody>
      </p:sp>
      <p:sp>
        <p:nvSpPr>
          <p:cNvPr id="4" name="Slide Number Placeholder 3"/>
          <p:cNvSpPr>
            <a:spLocks noGrp="1"/>
          </p:cNvSpPr>
          <p:nvPr>
            <p:ph type="sldNum" sz="quarter" idx="10"/>
          </p:nvPr>
        </p:nvSpPr>
        <p:spPr/>
        <p:txBody>
          <a:bodyPr/>
          <a:lstStyle/>
          <a:p>
            <a:fld id="{23A60711-082A-4FC7-BBDA-7AB84AAB2952}" type="slidenum">
              <a:rPr lang="en-US" smtClean="0"/>
              <a:t>44</a:t>
            </a:fld>
            <a:endParaRPr lang="en-US"/>
          </a:p>
        </p:txBody>
      </p:sp>
    </p:spTree>
    <p:extLst>
      <p:ext uri="{BB962C8B-B14F-4D97-AF65-F5344CB8AC3E}">
        <p14:creationId xmlns:p14="http://schemas.microsoft.com/office/powerpoint/2010/main" val="2728892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0" dirty="0" smtClean="0">
              <a:effectLst/>
            </a:endParaRPr>
          </a:p>
        </p:txBody>
      </p:sp>
      <p:sp>
        <p:nvSpPr>
          <p:cNvPr id="4" name="Slide Number Placeholder 3"/>
          <p:cNvSpPr>
            <a:spLocks noGrp="1"/>
          </p:cNvSpPr>
          <p:nvPr>
            <p:ph type="sldNum" sz="quarter" idx="10"/>
          </p:nvPr>
        </p:nvSpPr>
        <p:spPr/>
        <p:txBody>
          <a:bodyPr/>
          <a:lstStyle/>
          <a:p>
            <a:fld id="{23A60711-082A-4FC7-BBDA-7AB84AAB2952}" type="slidenum">
              <a:rPr lang="en-US" smtClean="0"/>
              <a:t>45</a:t>
            </a:fld>
            <a:endParaRPr lang="en-US"/>
          </a:p>
        </p:txBody>
      </p:sp>
    </p:spTree>
    <p:extLst>
      <p:ext uri="{BB962C8B-B14F-4D97-AF65-F5344CB8AC3E}">
        <p14:creationId xmlns:p14="http://schemas.microsoft.com/office/powerpoint/2010/main" val="2728892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0" dirty="0" smtClean="0">
              <a:effectLst/>
            </a:endParaRPr>
          </a:p>
        </p:txBody>
      </p:sp>
      <p:sp>
        <p:nvSpPr>
          <p:cNvPr id="4" name="Slide Number Placeholder 3"/>
          <p:cNvSpPr>
            <a:spLocks noGrp="1"/>
          </p:cNvSpPr>
          <p:nvPr>
            <p:ph type="sldNum" sz="quarter" idx="10"/>
          </p:nvPr>
        </p:nvSpPr>
        <p:spPr/>
        <p:txBody>
          <a:bodyPr/>
          <a:lstStyle/>
          <a:p>
            <a:fld id="{23A60711-082A-4FC7-BBDA-7AB84AAB2952}" type="slidenum">
              <a:rPr lang="en-US" smtClean="0"/>
              <a:t>46</a:t>
            </a:fld>
            <a:endParaRPr lang="en-US"/>
          </a:p>
        </p:txBody>
      </p:sp>
    </p:spTree>
    <p:extLst>
      <p:ext uri="{BB962C8B-B14F-4D97-AF65-F5344CB8AC3E}">
        <p14:creationId xmlns:p14="http://schemas.microsoft.com/office/powerpoint/2010/main" val="2728892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0" dirty="0" smtClean="0">
              <a:effectLst/>
            </a:endParaRPr>
          </a:p>
        </p:txBody>
      </p:sp>
      <p:sp>
        <p:nvSpPr>
          <p:cNvPr id="4" name="Slide Number Placeholder 3"/>
          <p:cNvSpPr>
            <a:spLocks noGrp="1"/>
          </p:cNvSpPr>
          <p:nvPr>
            <p:ph type="sldNum" sz="quarter" idx="10"/>
          </p:nvPr>
        </p:nvSpPr>
        <p:spPr/>
        <p:txBody>
          <a:bodyPr/>
          <a:lstStyle/>
          <a:p>
            <a:fld id="{23A60711-082A-4FC7-BBDA-7AB84AAB2952}" type="slidenum">
              <a:rPr lang="en-US" smtClean="0"/>
              <a:t>47</a:t>
            </a:fld>
            <a:endParaRPr lang="en-US"/>
          </a:p>
        </p:txBody>
      </p:sp>
    </p:spTree>
    <p:extLst>
      <p:ext uri="{BB962C8B-B14F-4D97-AF65-F5344CB8AC3E}">
        <p14:creationId xmlns:p14="http://schemas.microsoft.com/office/powerpoint/2010/main" val="2728892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Doesn’t really fit, but</a:t>
            </a:r>
            <a:endParaRPr lang="en-US" b="0" dirty="0" smtClean="0">
              <a:effectLst/>
            </a:endParaRPr>
          </a:p>
        </p:txBody>
      </p:sp>
      <p:sp>
        <p:nvSpPr>
          <p:cNvPr id="4" name="Slide Number Placeholder 3"/>
          <p:cNvSpPr>
            <a:spLocks noGrp="1"/>
          </p:cNvSpPr>
          <p:nvPr>
            <p:ph type="sldNum" sz="quarter" idx="10"/>
          </p:nvPr>
        </p:nvSpPr>
        <p:spPr/>
        <p:txBody>
          <a:bodyPr/>
          <a:lstStyle/>
          <a:p>
            <a:fld id="{23A60711-082A-4FC7-BBDA-7AB84AAB2952}" type="slidenum">
              <a:rPr lang="en-US" smtClean="0"/>
              <a:t>48</a:t>
            </a:fld>
            <a:endParaRPr lang="en-US"/>
          </a:p>
        </p:txBody>
      </p:sp>
    </p:spTree>
    <p:extLst>
      <p:ext uri="{BB962C8B-B14F-4D97-AF65-F5344CB8AC3E}">
        <p14:creationId xmlns:p14="http://schemas.microsoft.com/office/powerpoint/2010/main" val="2728892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For every one person that did not do committee work that did find a job there are three that did do committee work and did find a job.</a:t>
            </a:r>
            <a:endParaRPr lang="en-US" b="0" dirty="0" smtClean="0">
              <a:effectLst/>
            </a:endParaRPr>
          </a:p>
        </p:txBody>
      </p:sp>
      <p:sp>
        <p:nvSpPr>
          <p:cNvPr id="4" name="Slide Number Placeholder 3"/>
          <p:cNvSpPr>
            <a:spLocks noGrp="1"/>
          </p:cNvSpPr>
          <p:nvPr>
            <p:ph type="sldNum" sz="quarter" idx="10"/>
          </p:nvPr>
        </p:nvSpPr>
        <p:spPr/>
        <p:txBody>
          <a:bodyPr/>
          <a:lstStyle/>
          <a:p>
            <a:fld id="{23A60711-082A-4FC7-BBDA-7AB84AAB2952}" type="slidenum">
              <a:rPr lang="en-US" smtClean="0"/>
              <a:t>49</a:t>
            </a:fld>
            <a:endParaRPr lang="en-US"/>
          </a:p>
        </p:txBody>
      </p:sp>
    </p:spTree>
    <p:extLst>
      <p:ext uri="{BB962C8B-B14F-4D97-AF65-F5344CB8AC3E}">
        <p14:creationId xmlns:p14="http://schemas.microsoft.com/office/powerpoint/2010/main" val="2728892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Doesn’t really fit, but</a:t>
            </a:r>
            <a:endParaRPr lang="en-US" b="0" dirty="0" smtClean="0">
              <a:effectLst/>
            </a:endParaRPr>
          </a:p>
        </p:txBody>
      </p:sp>
      <p:sp>
        <p:nvSpPr>
          <p:cNvPr id="4" name="Slide Number Placeholder 3"/>
          <p:cNvSpPr>
            <a:spLocks noGrp="1"/>
          </p:cNvSpPr>
          <p:nvPr>
            <p:ph type="sldNum" sz="quarter" idx="10"/>
          </p:nvPr>
        </p:nvSpPr>
        <p:spPr/>
        <p:txBody>
          <a:bodyPr/>
          <a:lstStyle/>
          <a:p>
            <a:fld id="{23A60711-082A-4FC7-BBDA-7AB84AAB2952}" type="slidenum">
              <a:rPr lang="en-US" smtClean="0"/>
              <a:t>50</a:t>
            </a:fld>
            <a:endParaRPr lang="en-US"/>
          </a:p>
        </p:txBody>
      </p:sp>
    </p:spTree>
    <p:extLst>
      <p:ext uri="{BB962C8B-B14F-4D97-AF65-F5344CB8AC3E}">
        <p14:creationId xmlns:p14="http://schemas.microsoft.com/office/powerpoint/2010/main" val="2728892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Doesn’t really fit, but</a:t>
            </a:r>
            <a:endParaRPr lang="en-US" b="0" dirty="0" smtClean="0">
              <a:effectLst/>
            </a:endParaRPr>
          </a:p>
        </p:txBody>
      </p:sp>
      <p:sp>
        <p:nvSpPr>
          <p:cNvPr id="4" name="Slide Number Placeholder 3"/>
          <p:cNvSpPr>
            <a:spLocks noGrp="1"/>
          </p:cNvSpPr>
          <p:nvPr>
            <p:ph type="sldNum" sz="quarter" idx="10"/>
          </p:nvPr>
        </p:nvSpPr>
        <p:spPr/>
        <p:txBody>
          <a:bodyPr/>
          <a:lstStyle/>
          <a:p>
            <a:fld id="{23A60711-082A-4FC7-BBDA-7AB84AAB2952}" type="slidenum">
              <a:rPr lang="en-US" smtClean="0"/>
              <a:t>51</a:t>
            </a:fld>
            <a:endParaRPr lang="en-US"/>
          </a:p>
        </p:txBody>
      </p:sp>
    </p:spTree>
    <p:extLst>
      <p:ext uri="{BB962C8B-B14F-4D97-AF65-F5344CB8AC3E}">
        <p14:creationId xmlns:p14="http://schemas.microsoft.com/office/powerpoint/2010/main" val="27288924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ADVICE!!! END WITH ADVICE for SEARCH COMMITTEES from PAPER!!!</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53</a:t>
            </a:fld>
            <a:endParaRPr lang="en-US"/>
          </a:p>
        </p:txBody>
      </p:sp>
    </p:spTree>
    <p:extLst>
      <p:ext uri="{BB962C8B-B14F-4D97-AF65-F5344CB8AC3E}">
        <p14:creationId xmlns:p14="http://schemas.microsoft.com/office/powerpoint/2010/main" val="28955231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So, one of the things we really liked about this, is that, you know, as a student, people are very eager to give you advice.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It’s true that as a student, you really want it, but people definitely like to give it.</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You get it from professionals, your classmates, your professors, your advisors, your parents, event the Internet.</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But the problem with a lot of this advice is that it’s anecdotal.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Problem with anecdotal is that sometimes it’s true and sometimes its not.</a:t>
            </a:r>
            <a:endParaRPr lang="en-US" b="0" dirty="0" smtClean="0">
              <a:effectLst/>
            </a:endParaRPr>
          </a:p>
        </p:txBody>
      </p:sp>
      <p:sp>
        <p:nvSpPr>
          <p:cNvPr id="4" name="Slide Number Placeholder 3"/>
          <p:cNvSpPr>
            <a:spLocks noGrp="1"/>
          </p:cNvSpPr>
          <p:nvPr>
            <p:ph type="sldNum" sz="quarter" idx="10"/>
          </p:nvPr>
        </p:nvSpPr>
        <p:spPr/>
        <p:txBody>
          <a:bodyPr/>
          <a:lstStyle/>
          <a:p>
            <a:fld id="{23A60711-082A-4FC7-BBDA-7AB84AAB2952}" type="slidenum">
              <a:rPr lang="en-US" smtClean="0"/>
              <a:t>54</a:t>
            </a:fld>
            <a:endParaRPr lang="en-US"/>
          </a:p>
        </p:txBody>
      </p:sp>
    </p:spTree>
    <p:extLst>
      <p:ext uri="{BB962C8B-B14F-4D97-AF65-F5344CB8AC3E}">
        <p14:creationId xmlns:p14="http://schemas.microsoft.com/office/powerpoint/2010/main" val="422566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those of you unfamiliar with MI, here it is.</a:t>
            </a:r>
            <a:endParaRPr lang="en-US" dirty="0" smtClean="0"/>
          </a:p>
          <a:p>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5</a:t>
            </a:fld>
            <a:endParaRPr lang="en-US"/>
          </a:p>
        </p:txBody>
      </p:sp>
    </p:spTree>
    <p:extLst>
      <p:ext uri="{BB962C8B-B14F-4D97-AF65-F5344CB8AC3E}">
        <p14:creationId xmlns:p14="http://schemas.microsoft.com/office/powerpoint/2010/main" val="22201442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To illustrate this point, I thought I’d show this figure from out paper.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It’s a visualization of a question we asked on advice people had for upcoming graduates.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It was a free text response, we coded it, and this is what we came up with.</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It turns out that even the advice from successful respondents, who you think would know what they were talking about, doesn’t quite line up. (People knew to get experience, but you’d think that things like improve resume/interview skills, library associations, soft skills would be higher, and that some of these others (tech skills, willing to move) might not be on there.</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55</a:t>
            </a:fld>
            <a:endParaRPr lang="en-US"/>
          </a:p>
        </p:txBody>
      </p:sp>
    </p:spTree>
    <p:extLst>
      <p:ext uri="{BB962C8B-B14F-4D97-AF65-F5344CB8AC3E}">
        <p14:creationId xmlns:p14="http://schemas.microsoft.com/office/powerpoint/2010/main" val="28008056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Perhaps they are some misconceptions you’ve heard, I know they are some I’ve heard.</a:t>
            </a:r>
            <a:endParaRPr lang="en-US" b="0" dirty="0" smtClean="0">
              <a:effectLst/>
            </a:endParaRPr>
          </a:p>
          <a:p>
            <a:pPr rtl="0" fontAlgn="base"/>
            <a:r>
              <a:rPr lang="en-US" sz="1200" b="0" i="0" u="none" strike="noStrike" kern="1200" dirty="0" smtClean="0">
                <a:solidFill>
                  <a:schemeClr val="tx1"/>
                </a:solidFill>
                <a:effectLst/>
                <a:latin typeface="+mn-lt"/>
                <a:ea typeface="+mn-ea"/>
                <a:cs typeface="+mn-cs"/>
              </a:rPr>
              <a:t>Program format (online or in-person)</a:t>
            </a:r>
          </a:p>
          <a:p>
            <a:pPr rtl="0" fontAlgn="base"/>
            <a:r>
              <a:rPr lang="en-US" sz="1200" b="0" i="0" u="none" strike="noStrike" kern="1200" dirty="0" smtClean="0">
                <a:solidFill>
                  <a:schemeClr val="tx1"/>
                </a:solidFill>
                <a:effectLst/>
                <a:latin typeface="+mn-lt"/>
                <a:ea typeface="+mn-ea"/>
                <a:cs typeface="+mn-cs"/>
              </a:rPr>
              <a:t>Graduation date (winter or spring)</a:t>
            </a:r>
          </a:p>
          <a:p>
            <a:pPr rtl="0" fontAlgn="base"/>
            <a:r>
              <a:rPr lang="en-US" sz="1200" b="0" i="0" u="none" strike="noStrike" kern="1200" dirty="0" smtClean="0">
                <a:solidFill>
                  <a:schemeClr val="tx1"/>
                </a:solidFill>
                <a:effectLst/>
                <a:latin typeface="+mn-lt"/>
                <a:ea typeface="+mn-ea"/>
                <a:cs typeface="+mn-cs"/>
              </a:rPr>
              <a:t>GPA (turns out everyone has a 4.0)</a:t>
            </a:r>
          </a:p>
          <a:p>
            <a:pPr rtl="0" fontAlgn="base"/>
            <a:r>
              <a:rPr lang="en-US" sz="1200" b="0" i="0" u="none" strike="noStrike" kern="1200" dirty="0" smtClean="0">
                <a:solidFill>
                  <a:schemeClr val="tx1"/>
                </a:solidFill>
                <a:effectLst/>
                <a:latin typeface="+mn-lt"/>
                <a:ea typeface="+mn-ea"/>
                <a:cs typeface="+mn-cs"/>
              </a:rPr>
              <a:t>Enrollment status (full time or part time)</a:t>
            </a:r>
          </a:p>
          <a:p>
            <a:pPr rtl="0" fontAlgn="base"/>
            <a:r>
              <a:rPr lang="en-US" sz="1200" b="0" i="0" u="none" strike="noStrike" kern="1200" dirty="0" smtClean="0">
                <a:solidFill>
                  <a:schemeClr val="tx1"/>
                </a:solidFill>
                <a:effectLst/>
                <a:latin typeface="+mn-lt"/>
                <a:ea typeface="+mn-ea"/>
                <a:cs typeface="+mn-cs"/>
              </a:rPr>
              <a:t>Study abroad experience (definitely good for other reasons…)</a:t>
            </a:r>
          </a:p>
          <a:p>
            <a:pPr rtl="0" fontAlgn="base"/>
            <a:r>
              <a:rPr lang="en-US" sz="1200" b="0" i="0" u="none" strike="noStrike" kern="1200" dirty="0" smtClean="0">
                <a:solidFill>
                  <a:schemeClr val="tx1"/>
                </a:solidFill>
                <a:effectLst/>
                <a:latin typeface="+mn-lt"/>
                <a:ea typeface="+mn-ea"/>
                <a:cs typeface="+mn-cs"/>
              </a:rPr>
              <a:t>Independent study</a:t>
            </a:r>
          </a:p>
          <a:p>
            <a:pPr rtl="0" fontAlgn="base"/>
            <a:r>
              <a:rPr lang="en-US" sz="1200" b="0" i="0" u="none" strike="noStrike" kern="1200" dirty="0" smtClean="0">
                <a:solidFill>
                  <a:schemeClr val="tx1"/>
                </a:solidFill>
                <a:effectLst/>
                <a:latin typeface="+mn-lt"/>
                <a:ea typeface="+mn-ea"/>
                <a:cs typeface="+mn-cs"/>
              </a:rPr>
              <a:t>Tech skills ← probably some issues with how we asked this question, but still</a:t>
            </a:r>
          </a:p>
          <a:p>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56</a:t>
            </a:fld>
            <a:endParaRPr lang="en-US"/>
          </a:p>
        </p:txBody>
      </p:sp>
    </p:spTree>
    <p:extLst>
      <p:ext uri="{BB962C8B-B14F-4D97-AF65-F5344CB8AC3E}">
        <p14:creationId xmlns:p14="http://schemas.microsoft.com/office/powerpoint/2010/main" val="3103826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If we take another looks at all this advice: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What we really liked, and what we thought we could contribute to this conversation…</a:t>
            </a:r>
            <a:endParaRPr lang="en-US" dirty="0" smtClean="0"/>
          </a:p>
        </p:txBody>
      </p:sp>
      <p:sp>
        <p:nvSpPr>
          <p:cNvPr id="4" name="Slide Number Placeholder 3"/>
          <p:cNvSpPr>
            <a:spLocks noGrp="1"/>
          </p:cNvSpPr>
          <p:nvPr>
            <p:ph type="sldNum" sz="quarter" idx="10"/>
          </p:nvPr>
        </p:nvSpPr>
        <p:spPr/>
        <p:txBody>
          <a:bodyPr/>
          <a:lstStyle/>
          <a:p>
            <a:fld id="{23A60711-082A-4FC7-BBDA-7AB84AAB2952}" type="slidenum">
              <a:rPr lang="en-US" smtClean="0"/>
              <a:t>57</a:t>
            </a:fld>
            <a:endParaRPr lang="en-US"/>
          </a:p>
        </p:txBody>
      </p:sp>
    </p:spTree>
    <p:extLst>
      <p:ext uri="{BB962C8B-B14F-4D97-AF65-F5344CB8AC3E}">
        <p14:creationId xmlns:p14="http://schemas.microsoft.com/office/powerpoint/2010/main" val="4225666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sz="1200" b="0" i="0" u="none" strike="noStrike" kern="1200" dirty="0" smtClean="0">
                <a:solidFill>
                  <a:schemeClr val="tx1"/>
                </a:solidFill>
                <a:effectLst/>
                <a:latin typeface="+mn-lt"/>
                <a:ea typeface="+mn-ea"/>
                <a:cs typeface="+mn-cs"/>
              </a:rPr>
              <a:t>is that our study was objective, and that it quantified what is often just “anecdotal” advice. </a:t>
            </a:r>
            <a:endParaRPr lang="en-US" b="0" dirty="0" smtClean="0">
              <a:effectLst/>
            </a:endParaRPr>
          </a:p>
        </p:txBody>
      </p:sp>
      <p:sp>
        <p:nvSpPr>
          <p:cNvPr id="4" name="Slide Number Placeholder 3"/>
          <p:cNvSpPr>
            <a:spLocks noGrp="1"/>
          </p:cNvSpPr>
          <p:nvPr>
            <p:ph type="sldNum" sz="quarter" idx="10"/>
          </p:nvPr>
        </p:nvSpPr>
        <p:spPr/>
        <p:txBody>
          <a:bodyPr/>
          <a:lstStyle/>
          <a:p>
            <a:fld id="{23A60711-082A-4FC7-BBDA-7AB84AAB2952}" type="slidenum">
              <a:rPr lang="en-US" smtClean="0"/>
              <a:t>58</a:t>
            </a:fld>
            <a:endParaRPr lang="en-US"/>
          </a:p>
        </p:txBody>
      </p:sp>
    </p:spTree>
    <p:extLst>
      <p:ext uri="{BB962C8B-B14F-4D97-AF65-F5344CB8AC3E}">
        <p14:creationId xmlns:p14="http://schemas.microsoft.com/office/powerpoint/2010/main" val="4237087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So, real quick, I guess we just wanted to say that you don’t have to take our word for it…</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59</a:t>
            </a:fld>
            <a:endParaRPr lang="en-US"/>
          </a:p>
        </p:txBody>
      </p:sp>
    </p:spTree>
    <p:extLst>
      <p:ext uri="{BB962C8B-B14F-4D97-AF65-F5344CB8AC3E}">
        <p14:creationId xmlns:p14="http://schemas.microsoft.com/office/powerpoint/2010/main" val="22406803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sz="1200" b="0" i="0" u="none" strike="noStrike" kern="1200" dirty="0" smtClean="0">
                <a:solidFill>
                  <a:schemeClr val="tx1"/>
                </a:solidFill>
                <a:effectLst/>
                <a:latin typeface="+mn-lt"/>
                <a:ea typeface="+mn-ea"/>
                <a:cs typeface="+mn-cs"/>
              </a:rPr>
              <a:t>it’s totally OA and we also have a copy in GVSU’s institutional repository.</a:t>
            </a:r>
          </a:p>
          <a:p>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And I thought I’d conclude with our last paragraph:</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For recent LIS graduates hoping to obtain academic library positions, the outlook appears positive for candidates who begin applying for jobs four to six months before graduation, and who are able to procure academic library experience (preferably employment), become involved with professional conferences, and gain familiarity with committee work. While these conclusions may not surprise many in the field, this study represents a quantitative understanding of oft-given job seeking advice. The advice given by 40% of successful respondents to get experience was sound…</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60</a:t>
            </a:fld>
            <a:endParaRPr lang="en-US"/>
          </a:p>
        </p:txBody>
      </p:sp>
    </p:spTree>
    <p:extLst>
      <p:ext uri="{BB962C8B-B14F-4D97-AF65-F5344CB8AC3E}">
        <p14:creationId xmlns:p14="http://schemas.microsoft.com/office/powerpoint/2010/main" val="26507201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sz="1200" b="0" i="0" u="none" strike="noStrike" kern="1200" dirty="0" smtClean="0">
                <a:solidFill>
                  <a:schemeClr val="tx1"/>
                </a:solidFill>
                <a:effectLst/>
                <a:latin typeface="+mn-lt"/>
                <a:ea typeface="+mn-ea"/>
                <a:cs typeface="+mn-cs"/>
              </a:rPr>
              <a:t>as one respondent stated, “Experience makes all the difference!”</a:t>
            </a:r>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61</a:t>
            </a:fld>
            <a:endParaRPr lang="en-US"/>
          </a:p>
        </p:txBody>
      </p:sp>
    </p:spTree>
    <p:extLst>
      <p:ext uri="{BB962C8B-B14F-4D97-AF65-F5344CB8AC3E}">
        <p14:creationId xmlns:p14="http://schemas.microsoft.com/office/powerpoint/2010/main" val="114866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23A60711-082A-4FC7-BBDA-7AB84AAB2952}" type="slidenum">
              <a:rPr lang="en-US" smtClean="0"/>
              <a:t>62</a:t>
            </a:fld>
            <a:endParaRPr lang="en-US"/>
          </a:p>
        </p:txBody>
      </p:sp>
    </p:spTree>
    <p:extLst>
      <p:ext uri="{BB962C8B-B14F-4D97-AF65-F5344CB8AC3E}">
        <p14:creationId xmlns:p14="http://schemas.microsoft.com/office/powerpoint/2010/main" val="428438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GVSU</a:t>
            </a:r>
          </a:p>
          <a:p>
            <a:r>
              <a:rPr lang="en-US" baseline="0" dirty="0" smtClean="0"/>
              <a:t>Grand Valley State University is a public liberal arts university located in Allendale, Michigan, United States. </a:t>
            </a:r>
            <a:endParaRPr lang="en-US" baseline="0" dirty="0" smtClean="0"/>
          </a:p>
          <a:p>
            <a:endParaRPr lang="en-US" baseline="0" dirty="0" smtClean="0"/>
          </a:p>
          <a:p>
            <a:r>
              <a:rPr lang="en-US" baseline="0" dirty="0" smtClean="0"/>
              <a:t>Approximately 25,000 students.</a:t>
            </a:r>
          </a:p>
          <a:p>
            <a:endParaRPr lang="en-US" baseline="0" dirty="0" smtClean="0"/>
          </a:p>
          <a:p>
            <a:r>
              <a:rPr lang="en-US" baseline="0" dirty="0" smtClean="0"/>
              <a:t>The </a:t>
            </a:r>
            <a:r>
              <a:rPr lang="en-US" baseline="0" dirty="0" smtClean="0"/>
              <a:t>university was established in 1960, and its main campus is approximately 12 miles west of Grand Rapids.</a:t>
            </a:r>
          </a:p>
        </p:txBody>
      </p:sp>
      <p:sp>
        <p:nvSpPr>
          <p:cNvPr id="4" name="Slide Number Placeholder 3"/>
          <p:cNvSpPr>
            <a:spLocks noGrp="1"/>
          </p:cNvSpPr>
          <p:nvPr>
            <p:ph type="sldNum" sz="quarter" idx="10"/>
          </p:nvPr>
        </p:nvSpPr>
        <p:spPr/>
        <p:txBody>
          <a:bodyPr/>
          <a:lstStyle/>
          <a:p>
            <a:fld id="{23A60711-082A-4FC7-BBDA-7AB84AAB2952}" type="slidenum">
              <a:rPr lang="en-US" smtClean="0"/>
              <a:t>6</a:t>
            </a:fld>
            <a:endParaRPr lang="en-US"/>
          </a:p>
        </p:txBody>
      </p:sp>
    </p:spTree>
    <p:extLst>
      <p:ext uri="{BB962C8B-B14F-4D97-AF65-F5344CB8AC3E}">
        <p14:creationId xmlns:p14="http://schemas.microsoft.com/office/powerpoint/2010/main" val="2220144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University Libraries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Metadata</a:t>
            </a:r>
            <a:r>
              <a:rPr lang="en-US" baseline="0" dirty="0" smtClean="0"/>
              <a:t> Digital Curation Librarian</a:t>
            </a:r>
          </a:p>
          <a:p>
            <a:r>
              <a:rPr lang="en-US" sz="1200" b="0" i="0" kern="1200" dirty="0" smtClean="0">
                <a:solidFill>
                  <a:schemeClr val="tx1"/>
                </a:solidFill>
                <a:effectLst/>
                <a:latin typeface="+mn-lt"/>
                <a:ea typeface="+mn-ea"/>
                <a:cs typeface="+mn-cs"/>
              </a:rPr>
              <a:t>Provides leadership and guidance in the development and implementation of data management strategies that will support discovery, access, management, and preservation of the University’s digital assets and resources; and assesses user needs in order to develop appropriate descriptive, structural and administrative metadata schemes for complex heterogeneous collections</a:t>
            </a:r>
          </a:p>
        </p:txBody>
      </p:sp>
      <p:sp>
        <p:nvSpPr>
          <p:cNvPr id="4" name="Slide Number Placeholder 3"/>
          <p:cNvSpPr>
            <a:spLocks noGrp="1"/>
          </p:cNvSpPr>
          <p:nvPr>
            <p:ph type="sldNum" sz="quarter" idx="10"/>
          </p:nvPr>
        </p:nvSpPr>
        <p:spPr/>
        <p:txBody>
          <a:bodyPr/>
          <a:lstStyle/>
          <a:p>
            <a:fld id="{23A60711-082A-4FC7-BBDA-7AB84AAB2952}" type="slidenum">
              <a:rPr lang="en-US" smtClean="0"/>
              <a:t>7</a:t>
            </a:fld>
            <a:endParaRPr lang="en-US"/>
          </a:p>
        </p:txBody>
      </p:sp>
    </p:spTree>
    <p:extLst>
      <p:ext uri="{BB962C8B-B14F-4D97-AF65-F5344CB8AC3E}">
        <p14:creationId xmlns:p14="http://schemas.microsoft.com/office/powerpoint/2010/main" val="2220144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University of MI</a:t>
            </a:r>
          </a:p>
          <a:p>
            <a:r>
              <a:rPr lang="en-US" sz="1200" b="0" i="0" kern="1200" dirty="0" smtClean="0">
                <a:solidFill>
                  <a:schemeClr val="tx1"/>
                </a:solidFill>
                <a:effectLst/>
                <a:latin typeface="+mn-lt"/>
                <a:ea typeface="+mn-ea"/>
                <a:cs typeface="+mn-cs"/>
              </a:rPr>
              <a:t>The University of Michigan is a public research university located in Ann Arbor, Michigan, United States</a:t>
            </a:r>
            <a:r>
              <a:rPr lang="en-US" sz="1200" b="0" i="0" kern="1200" dirty="0" smtClean="0">
                <a:solidFill>
                  <a:schemeClr val="tx1"/>
                </a:solidFill>
                <a:effectLst/>
                <a:latin typeface="+mn-lt"/>
                <a:ea typeface="+mn-ea"/>
                <a:cs typeface="+mn-cs"/>
              </a:rPr>
              <a:t>. Approximately</a:t>
            </a:r>
            <a:r>
              <a:rPr lang="en-US" sz="1200" b="0" i="0" kern="1200" baseline="0" dirty="0" smtClean="0">
                <a:solidFill>
                  <a:schemeClr val="tx1"/>
                </a:solidFill>
                <a:effectLst/>
                <a:latin typeface="+mn-lt"/>
                <a:ea typeface="+mn-ea"/>
                <a:cs typeface="+mn-cs"/>
              </a:rPr>
              <a:t> 45,000 students.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Bentley Historical Library</a:t>
            </a:r>
          </a:p>
          <a:p>
            <a:r>
              <a:rPr lang="en-US" sz="1200" b="0" i="0" kern="1200" dirty="0" smtClean="0">
                <a:solidFill>
                  <a:schemeClr val="tx1"/>
                </a:solidFill>
                <a:effectLst/>
                <a:latin typeface="+mn-lt"/>
                <a:ea typeface="+mn-ea"/>
                <a:cs typeface="+mn-cs"/>
              </a:rPr>
              <a:t>The Bentley Historical Library serves as the official archives of the University of Michigan and documents the state of Michigan, its people, and organizations.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Assistant Archivist</a:t>
            </a:r>
            <a:r>
              <a:rPr lang="en-US" sz="1200" b="0" i="0" kern="1200" baseline="0" dirty="0" smtClean="0">
                <a:solidFill>
                  <a:schemeClr val="tx1"/>
                </a:solidFill>
                <a:effectLst/>
                <a:latin typeface="+mn-lt"/>
                <a:ea typeface="+mn-ea"/>
                <a:cs typeface="+mn-cs"/>
              </a:rPr>
              <a:t> for Digital Curation</a:t>
            </a:r>
            <a:endParaRPr lang="en-US" dirty="0" smtClean="0"/>
          </a:p>
        </p:txBody>
      </p:sp>
      <p:sp>
        <p:nvSpPr>
          <p:cNvPr id="4" name="Slide Number Placeholder 3"/>
          <p:cNvSpPr>
            <a:spLocks noGrp="1"/>
          </p:cNvSpPr>
          <p:nvPr>
            <p:ph type="sldNum" sz="quarter" idx="10"/>
          </p:nvPr>
        </p:nvSpPr>
        <p:spPr/>
        <p:txBody>
          <a:bodyPr/>
          <a:lstStyle/>
          <a:p>
            <a:fld id="{23A60711-082A-4FC7-BBDA-7AB84AAB2952}" type="slidenum">
              <a:rPr lang="en-US" smtClean="0"/>
              <a:t>8</a:t>
            </a:fld>
            <a:endParaRPr lang="en-US"/>
          </a:p>
        </p:txBody>
      </p:sp>
    </p:spTree>
    <p:extLst>
      <p:ext uri="{BB962C8B-B14F-4D97-AF65-F5344CB8AC3E}">
        <p14:creationId xmlns:p14="http://schemas.microsoft.com/office/powerpoint/2010/main" val="2220144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A60711-082A-4FC7-BBDA-7AB84AAB2952}" type="slidenum">
              <a:rPr lang="en-US" smtClean="0"/>
              <a:t>9</a:t>
            </a:fld>
            <a:endParaRPr lang="en-US"/>
          </a:p>
        </p:txBody>
      </p:sp>
    </p:spTree>
    <p:extLst>
      <p:ext uri="{BB962C8B-B14F-4D97-AF65-F5344CB8AC3E}">
        <p14:creationId xmlns:p14="http://schemas.microsoft.com/office/powerpoint/2010/main" val="2591129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517335-2262-40D4-8CA1-61FEAAAD3864}" type="datetimeFigureOut">
              <a:rPr lang="en-US" smtClean="0"/>
              <a:t>4/8/2015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43491-4F52-4020-975C-10F31951592E}" type="slidenum">
              <a:rPr lang="en-US" smtClean="0"/>
              <a:t>‹#›</a:t>
            </a:fld>
            <a:endParaRPr lang="en-US"/>
          </a:p>
        </p:txBody>
      </p:sp>
    </p:spTree>
    <p:extLst>
      <p:ext uri="{BB962C8B-B14F-4D97-AF65-F5344CB8AC3E}">
        <p14:creationId xmlns:p14="http://schemas.microsoft.com/office/powerpoint/2010/main" val="1386155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517335-2262-40D4-8CA1-61FEAAAD3864}" type="datetimeFigureOut">
              <a:rPr lang="en-US" smtClean="0"/>
              <a:t>4/8/2015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43491-4F52-4020-975C-10F31951592E}" type="slidenum">
              <a:rPr lang="en-US" smtClean="0"/>
              <a:t>‹#›</a:t>
            </a:fld>
            <a:endParaRPr lang="en-US"/>
          </a:p>
        </p:txBody>
      </p:sp>
    </p:spTree>
    <p:extLst>
      <p:ext uri="{BB962C8B-B14F-4D97-AF65-F5344CB8AC3E}">
        <p14:creationId xmlns:p14="http://schemas.microsoft.com/office/powerpoint/2010/main" val="4088308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517335-2262-40D4-8CA1-61FEAAAD3864}" type="datetimeFigureOut">
              <a:rPr lang="en-US" smtClean="0"/>
              <a:t>4/8/2015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43491-4F52-4020-975C-10F31951592E}" type="slidenum">
              <a:rPr lang="en-US" smtClean="0"/>
              <a:t>‹#›</a:t>
            </a:fld>
            <a:endParaRPr lang="en-US"/>
          </a:p>
        </p:txBody>
      </p:sp>
    </p:spTree>
    <p:extLst>
      <p:ext uri="{BB962C8B-B14F-4D97-AF65-F5344CB8AC3E}">
        <p14:creationId xmlns:p14="http://schemas.microsoft.com/office/powerpoint/2010/main" val="4292559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517335-2262-40D4-8CA1-61FEAAAD3864}" type="datetimeFigureOut">
              <a:rPr lang="en-US" smtClean="0"/>
              <a:t>4/8/2015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43491-4F52-4020-975C-10F31951592E}" type="slidenum">
              <a:rPr lang="en-US" smtClean="0"/>
              <a:t>‹#›</a:t>
            </a:fld>
            <a:endParaRPr lang="en-US"/>
          </a:p>
        </p:txBody>
      </p:sp>
    </p:spTree>
    <p:extLst>
      <p:ext uri="{BB962C8B-B14F-4D97-AF65-F5344CB8AC3E}">
        <p14:creationId xmlns:p14="http://schemas.microsoft.com/office/powerpoint/2010/main" val="388913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517335-2262-40D4-8CA1-61FEAAAD3864}" type="datetimeFigureOut">
              <a:rPr lang="en-US" smtClean="0"/>
              <a:t>4/8/2015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43491-4F52-4020-975C-10F31951592E}" type="slidenum">
              <a:rPr lang="en-US" smtClean="0"/>
              <a:t>‹#›</a:t>
            </a:fld>
            <a:endParaRPr lang="en-US"/>
          </a:p>
        </p:txBody>
      </p:sp>
    </p:spTree>
    <p:extLst>
      <p:ext uri="{BB962C8B-B14F-4D97-AF65-F5344CB8AC3E}">
        <p14:creationId xmlns:p14="http://schemas.microsoft.com/office/powerpoint/2010/main" val="4272244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5517335-2262-40D4-8CA1-61FEAAAD3864}" type="datetimeFigureOut">
              <a:rPr lang="en-US" smtClean="0"/>
              <a:t>4/8/2015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843491-4F52-4020-975C-10F31951592E}" type="slidenum">
              <a:rPr lang="en-US" smtClean="0"/>
              <a:t>‹#›</a:t>
            </a:fld>
            <a:endParaRPr lang="en-US"/>
          </a:p>
        </p:txBody>
      </p:sp>
    </p:spTree>
    <p:extLst>
      <p:ext uri="{BB962C8B-B14F-4D97-AF65-F5344CB8AC3E}">
        <p14:creationId xmlns:p14="http://schemas.microsoft.com/office/powerpoint/2010/main" val="310099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517335-2262-40D4-8CA1-61FEAAAD3864}" type="datetimeFigureOut">
              <a:rPr lang="en-US" smtClean="0"/>
              <a:t>4/8/2015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843491-4F52-4020-975C-10F31951592E}" type="slidenum">
              <a:rPr lang="en-US" smtClean="0"/>
              <a:t>‹#›</a:t>
            </a:fld>
            <a:endParaRPr lang="en-US"/>
          </a:p>
        </p:txBody>
      </p:sp>
    </p:spTree>
    <p:extLst>
      <p:ext uri="{BB962C8B-B14F-4D97-AF65-F5344CB8AC3E}">
        <p14:creationId xmlns:p14="http://schemas.microsoft.com/office/powerpoint/2010/main" val="388542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517335-2262-40D4-8CA1-61FEAAAD3864}" type="datetimeFigureOut">
              <a:rPr lang="en-US" smtClean="0"/>
              <a:t>4/8/2015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843491-4F52-4020-975C-10F31951592E}" type="slidenum">
              <a:rPr lang="en-US" smtClean="0"/>
              <a:t>‹#›</a:t>
            </a:fld>
            <a:endParaRPr lang="en-US"/>
          </a:p>
        </p:txBody>
      </p:sp>
    </p:spTree>
    <p:extLst>
      <p:ext uri="{BB962C8B-B14F-4D97-AF65-F5344CB8AC3E}">
        <p14:creationId xmlns:p14="http://schemas.microsoft.com/office/powerpoint/2010/main" val="2180184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517335-2262-40D4-8CA1-61FEAAAD3864}" type="datetimeFigureOut">
              <a:rPr lang="en-US" smtClean="0"/>
              <a:t>4/8/2015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843491-4F52-4020-975C-10F31951592E}" type="slidenum">
              <a:rPr lang="en-US" smtClean="0"/>
              <a:t>‹#›</a:t>
            </a:fld>
            <a:endParaRPr lang="en-US"/>
          </a:p>
        </p:txBody>
      </p:sp>
    </p:spTree>
    <p:extLst>
      <p:ext uri="{BB962C8B-B14F-4D97-AF65-F5344CB8AC3E}">
        <p14:creationId xmlns:p14="http://schemas.microsoft.com/office/powerpoint/2010/main" val="74803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517335-2262-40D4-8CA1-61FEAAAD3864}" type="datetimeFigureOut">
              <a:rPr lang="en-US" smtClean="0"/>
              <a:t>4/8/2015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843491-4F52-4020-975C-10F31951592E}" type="slidenum">
              <a:rPr lang="en-US" smtClean="0"/>
              <a:t>‹#›</a:t>
            </a:fld>
            <a:endParaRPr lang="en-US"/>
          </a:p>
        </p:txBody>
      </p:sp>
    </p:spTree>
    <p:extLst>
      <p:ext uri="{BB962C8B-B14F-4D97-AF65-F5344CB8AC3E}">
        <p14:creationId xmlns:p14="http://schemas.microsoft.com/office/powerpoint/2010/main" val="1386307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517335-2262-40D4-8CA1-61FEAAAD3864}" type="datetimeFigureOut">
              <a:rPr lang="en-US" smtClean="0"/>
              <a:t>4/8/2015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843491-4F52-4020-975C-10F31951592E}" type="slidenum">
              <a:rPr lang="en-US" smtClean="0"/>
              <a:t>‹#›</a:t>
            </a:fld>
            <a:endParaRPr lang="en-US"/>
          </a:p>
        </p:txBody>
      </p:sp>
    </p:spTree>
    <p:extLst>
      <p:ext uri="{BB962C8B-B14F-4D97-AF65-F5344CB8AC3E}">
        <p14:creationId xmlns:p14="http://schemas.microsoft.com/office/powerpoint/2010/main" val="2569356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517335-2262-40D4-8CA1-61FEAAAD3864}" type="datetimeFigureOut">
              <a:rPr lang="en-US" smtClean="0"/>
              <a:t>4/8/2015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843491-4F52-4020-975C-10F31951592E}" type="slidenum">
              <a:rPr lang="en-US" smtClean="0"/>
              <a:t>‹#›</a:t>
            </a:fld>
            <a:endParaRPr lang="en-US"/>
          </a:p>
        </p:txBody>
      </p:sp>
    </p:spTree>
    <p:extLst>
      <p:ext uri="{BB962C8B-B14F-4D97-AF65-F5344CB8AC3E}">
        <p14:creationId xmlns:p14="http://schemas.microsoft.com/office/powerpoint/2010/main" val="2169530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a:stretch>
            <a:fillRect l="-48000" r="-6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636" y="-1"/>
            <a:ext cx="9178636" cy="2819401"/>
          </a:xfrm>
        </p:spPr>
        <p:txBody>
          <a:bodyPr anchor="t">
            <a:noAutofit/>
          </a:bodyPr>
          <a:lstStyle/>
          <a:p>
            <a:r>
              <a:rPr lang="en-US" sz="5400" b="1" dirty="0" smtClean="0">
                <a:solidFill>
                  <a:schemeClr val="bg1"/>
                </a:solidFill>
                <a:latin typeface="Gill Sans MT" panose="020B0502020104020203" pitchFamily="34" charset="0"/>
              </a:rPr>
              <a:t>Sustaining</a:t>
            </a:r>
            <a:r>
              <a:rPr lang="en-US" sz="5400" b="1" dirty="0">
                <a:solidFill>
                  <a:schemeClr val="bg1"/>
                </a:solidFill>
                <a:latin typeface="Gill Sans MT" panose="020B0502020104020203" pitchFamily="34" charset="0"/>
              </a:rPr>
              <a:t> </a:t>
            </a:r>
            <a:r>
              <a:rPr lang="en-US" sz="5400" b="1" dirty="0" smtClean="0">
                <a:solidFill>
                  <a:schemeClr val="bg1"/>
                </a:solidFill>
                <a:latin typeface="Gill Sans MT" panose="020B0502020104020203" pitchFamily="34" charset="0"/>
              </a:rPr>
              <a:t>the</a:t>
            </a:r>
            <a:r>
              <a:rPr lang="en-US" sz="4800" b="1" dirty="0" smtClean="0">
                <a:solidFill>
                  <a:schemeClr val="bg1"/>
                </a:solidFill>
                <a:latin typeface="Gill Sans MT" panose="020B0502020104020203" pitchFamily="34" charset="0"/>
              </a:rPr>
              <a:t> </a:t>
            </a:r>
            <a:r>
              <a:rPr lang="en-US" sz="5400" b="1" dirty="0" smtClean="0">
                <a:solidFill>
                  <a:schemeClr val="bg1"/>
                </a:solidFill>
                <a:latin typeface="Gill Sans MT" panose="020B0502020104020203" pitchFamily="34" charset="0"/>
              </a:rPr>
              <a:t>Profession</a:t>
            </a:r>
            <a:r>
              <a:rPr lang="en-US" sz="4800" b="1" dirty="0" smtClean="0">
                <a:solidFill>
                  <a:schemeClr val="bg1"/>
                </a:solidFill>
                <a:latin typeface="Gill Sans MT" panose="020B0502020104020203" pitchFamily="34" charset="0"/>
              </a:rPr>
              <a:t>:</a:t>
            </a:r>
            <a:r>
              <a:rPr lang="en-US" sz="6000" b="1" dirty="0" smtClean="0">
                <a:solidFill>
                  <a:schemeClr val="bg1"/>
                </a:solidFill>
                <a:latin typeface="Gill Sans MT" panose="020B0502020104020203" pitchFamily="34" charset="0"/>
              </a:rPr>
              <a:t/>
            </a:r>
            <a:br>
              <a:rPr lang="en-US" sz="6000" b="1" dirty="0" smtClean="0">
                <a:solidFill>
                  <a:schemeClr val="bg1"/>
                </a:solidFill>
                <a:latin typeface="Gill Sans MT" panose="020B0502020104020203" pitchFamily="34" charset="0"/>
              </a:rPr>
            </a:br>
            <a:r>
              <a:rPr lang="en-US" sz="3600" b="1" dirty="0" smtClean="0">
                <a:solidFill>
                  <a:schemeClr val="bg1"/>
                </a:solidFill>
                <a:latin typeface="Gill Sans MT" panose="020B0502020104020203" pitchFamily="34" charset="0"/>
              </a:rPr>
              <a:t>Trends, Demand, and Mentorship for the Academic Library Job Search</a:t>
            </a:r>
            <a:endParaRPr lang="en-US" sz="4800" b="1" dirty="0">
              <a:solidFill>
                <a:schemeClr val="bg1"/>
              </a:solidFill>
              <a:latin typeface="Gill Sans MT" panose="020B0502020104020203" pitchFamily="34" charset="0"/>
            </a:endParaRPr>
          </a:p>
        </p:txBody>
      </p:sp>
      <p:sp>
        <p:nvSpPr>
          <p:cNvPr id="4" name="Title 1"/>
          <p:cNvSpPr txBox="1">
            <a:spLocks/>
          </p:cNvSpPr>
          <p:nvPr/>
        </p:nvSpPr>
        <p:spPr>
          <a:xfrm>
            <a:off x="4038600" y="3886200"/>
            <a:ext cx="5105400" cy="2971800"/>
          </a:xfrm>
          <a:prstGeom prst="rect">
            <a:avLst/>
          </a:prstGeom>
        </p:spPr>
        <p:txBody>
          <a:bodyPr vert="horz" lIns="91440" tIns="45720" rIns="91440" bIns="45720" rtlCol="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2400" b="1" dirty="0" smtClean="0">
                <a:solidFill>
                  <a:schemeClr val="bg1"/>
                </a:solidFill>
                <a:latin typeface="Gill Sans MT" panose="020B0502020104020203" pitchFamily="34" charset="0"/>
              </a:rPr>
              <a:t>Max </a:t>
            </a:r>
            <a:r>
              <a:rPr lang="en-US" sz="2400" b="1" dirty="0" err="1" smtClean="0">
                <a:solidFill>
                  <a:schemeClr val="bg1"/>
                </a:solidFill>
                <a:latin typeface="Gill Sans MT" panose="020B0502020104020203" pitchFamily="34" charset="0"/>
              </a:rPr>
              <a:t>Eckard</a:t>
            </a:r>
            <a:endParaRPr lang="en-US" sz="2400" b="1" dirty="0" smtClean="0">
              <a:solidFill>
                <a:schemeClr val="bg1"/>
              </a:solidFill>
              <a:latin typeface="Gill Sans MT" panose="020B0502020104020203" pitchFamily="34" charset="0"/>
            </a:endParaRPr>
          </a:p>
          <a:p>
            <a:pPr algn="r"/>
            <a:r>
              <a:rPr lang="en-US" sz="2400" dirty="0" smtClean="0">
                <a:solidFill>
                  <a:schemeClr val="bg1"/>
                </a:solidFill>
                <a:latin typeface="Gill Sans MT" panose="020B0502020104020203" pitchFamily="34" charset="0"/>
              </a:rPr>
              <a:t>Assistant  Archivist for Digital Curation</a:t>
            </a:r>
          </a:p>
          <a:p>
            <a:pPr algn="r"/>
            <a:r>
              <a:rPr lang="en-US" sz="2400" dirty="0" smtClean="0">
                <a:solidFill>
                  <a:schemeClr val="bg1"/>
                </a:solidFill>
                <a:latin typeface="Gill Sans MT" panose="020B0502020104020203" pitchFamily="34" charset="0"/>
              </a:rPr>
              <a:t>Bentley Historical Library</a:t>
            </a:r>
          </a:p>
          <a:p>
            <a:pPr algn="r"/>
            <a:r>
              <a:rPr lang="en-US" sz="2400" dirty="0" smtClean="0">
                <a:solidFill>
                  <a:schemeClr val="bg1"/>
                </a:solidFill>
                <a:latin typeface="Gill Sans MT" panose="020B0502020104020203" pitchFamily="34" charset="0"/>
              </a:rPr>
              <a:t>University of Michigan</a:t>
            </a:r>
          </a:p>
        </p:txBody>
      </p:sp>
    </p:spTree>
    <p:extLst>
      <p:ext uri="{BB962C8B-B14F-4D97-AF65-F5344CB8AC3E}">
        <p14:creationId xmlns:p14="http://schemas.microsoft.com/office/powerpoint/2010/main" val="7468503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Our Research</a:t>
            </a:r>
            <a:endParaRPr lang="en-US" b="1" dirty="0">
              <a:solidFill>
                <a:schemeClr val="accent6"/>
              </a:solidFill>
              <a:latin typeface="Gill Sans MT" panose="020B05020201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760498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595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Our Research</a:t>
            </a:r>
            <a:endParaRPr lang="en-US" b="1" dirty="0">
              <a:solidFill>
                <a:schemeClr val="accent6"/>
              </a:solidFill>
              <a:latin typeface="Gill Sans MT" panose="020B05020201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701577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81361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37" y="1524000"/>
            <a:ext cx="2571750" cy="34290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2508" y="2739081"/>
            <a:ext cx="2583695" cy="34290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7257" y="1524000"/>
            <a:ext cx="2449286" cy="34290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50387" y="757041"/>
            <a:ext cx="3349247" cy="960820"/>
          </a:xfrm>
          <a:prstGeom prst="rect">
            <a:avLst/>
          </a:prstGeom>
        </p:spPr>
      </p:pic>
    </p:spTree>
    <p:extLst>
      <p:ext uri="{BB962C8B-B14F-4D97-AF65-F5344CB8AC3E}">
        <p14:creationId xmlns:p14="http://schemas.microsoft.com/office/powerpoint/2010/main" val="24724107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Our Research</a:t>
            </a:r>
            <a:endParaRPr lang="en-US" b="1" dirty="0">
              <a:solidFill>
                <a:schemeClr val="accent6"/>
              </a:solidFill>
              <a:latin typeface="Gill Sans MT" panose="020B05020201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9862778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1902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Our Research</a:t>
            </a:r>
            <a:endParaRPr lang="en-US" b="1" dirty="0">
              <a:solidFill>
                <a:schemeClr val="accent6"/>
              </a:solidFill>
              <a:latin typeface="Gill Sans MT" panose="020B05020201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09516855"/>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19028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Survey Methodology</a:t>
            </a:r>
            <a:endParaRPr lang="en-US" b="1" dirty="0">
              <a:solidFill>
                <a:schemeClr val="accent6"/>
              </a:solidFill>
              <a:latin typeface="Gill Sans MT" panose="020B0502020104020203" pitchFamily="34" charset="0"/>
            </a:endParaRPr>
          </a:p>
        </p:txBody>
      </p:sp>
      <p:graphicFrame>
        <p:nvGraphicFramePr>
          <p:cNvPr id="4" name="Diagram 3"/>
          <p:cNvGraphicFramePr/>
          <p:nvPr>
            <p:extLst>
              <p:ext uri="{D42A27DB-BD31-4B8C-83A1-F6EECF244321}">
                <p14:modId xmlns:p14="http://schemas.microsoft.com/office/powerpoint/2010/main" val="1083342530"/>
              </p:ext>
            </p:extLst>
          </p:nvPr>
        </p:nvGraphicFramePr>
        <p:xfrm>
          <a:off x="-685800" y="1219200"/>
          <a:ext cx="9108393"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720389444"/>
              </p:ext>
            </p:extLst>
          </p:nvPr>
        </p:nvGraphicFramePr>
        <p:xfrm>
          <a:off x="7162800" y="2819400"/>
          <a:ext cx="1371600" cy="3657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52509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Questions</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normAutofit/>
          </a:bodyPr>
          <a:lstStyle/>
          <a:p>
            <a:r>
              <a:rPr lang="en-US" dirty="0" smtClean="0"/>
              <a:t>Professional </a:t>
            </a:r>
            <a:r>
              <a:rPr lang="en-US" dirty="0" smtClean="0"/>
              <a:t>effectiveness/development</a:t>
            </a:r>
          </a:p>
          <a:p>
            <a:r>
              <a:rPr lang="en-US" dirty="0" smtClean="0"/>
              <a:t>Technological competency</a:t>
            </a:r>
          </a:p>
          <a:p>
            <a:r>
              <a:rPr lang="en-US" dirty="0" smtClean="0"/>
              <a:t>Scholarship</a:t>
            </a:r>
          </a:p>
          <a:p>
            <a:r>
              <a:rPr lang="en-US" dirty="0" smtClean="0"/>
              <a:t>Service</a:t>
            </a:r>
          </a:p>
          <a:p>
            <a:r>
              <a:rPr lang="en-US" dirty="0" smtClean="0"/>
              <a:t>Previous career(s)</a:t>
            </a:r>
          </a:p>
          <a:p>
            <a:r>
              <a:rPr lang="en-US" dirty="0" smtClean="0"/>
              <a:t>Other work/life </a:t>
            </a:r>
            <a:r>
              <a:rPr lang="en-US" dirty="0" smtClean="0"/>
              <a:t>experiences</a:t>
            </a:r>
          </a:p>
          <a:p>
            <a:r>
              <a:rPr lang="en-US" dirty="0" smtClean="0"/>
              <a:t>Job search</a:t>
            </a:r>
            <a:endParaRPr lang="en-US" dirty="0"/>
          </a:p>
        </p:txBody>
      </p:sp>
    </p:spTree>
    <p:extLst>
      <p:ext uri="{BB962C8B-B14F-4D97-AF65-F5344CB8AC3E}">
        <p14:creationId xmlns:p14="http://schemas.microsoft.com/office/powerpoint/2010/main" val="879178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Limitations</a:t>
            </a:r>
            <a:endParaRPr lang="en-US" b="1" dirty="0">
              <a:solidFill>
                <a:schemeClr val="accent6"/>
              </a:solidFill>
              <a:latin typeface="Gill Sans MT" panose="020B0502020104020203" pitchFamily="34" charset="0"/>
            </a:endParaRPr>
          </a:p>
        </p:txBody>
      </p:sp>
      <p:sp>
        <p:nvSpPr>
          <p:cNvPr id="3" name="Content Placeholder 2"/>
          <p:cNvSpPr>
            <a:spLocks noGrp="1"/>
          </p:cNvSpPr>
          <p:nvPr>
            <p:ph sz="half" idx="1"/>
          </p:nvPr>
        </p:nvSpPr>
        <p:spPr/>
        <p:txBody>
          <a:bodyPr/>
          <a:lstStyle/>
          <a:p>
            <a:r>
              <a:rPr lang="en-US" dirty="0" smtClean="0"/>
              <a:t>Limited sample size</a:t>
            </a:r>
          </a:p>
          <a:p>
            <a:r>
              <a:rPr lang="en-US" dirty="0" smtClean="0"/>
              <a:t>Unable to calculate a response rate</a:t>
            </a:r>
          </a:p>
          <a:p>
            <a:r>
              <a:rPr lang="en-US" dirty="0" smtClean="0"/>
              <a:t>Survey questions were optional</a:t>
            </a: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57115" y="1600200"/>
            <a:ext cx="3620770" cy="4525963"/>
          </a:xfrm>
        </p:spPr>
      </p:pic>
      <p:sp>
        <p:nvSpPr>
          <p:cNvPr id="6" name="TextBox 5"/>
          <p:cNvSpPr txBox="1"/>
          <p:nvPr/>
        </p:nvSpPr>
        <p:spPr>
          <a:xfrm>
            <a:off x="6733822" y="3048000"/>
            <a:ext cx="1371600" cy="685800"/>
          </a:xfrm>
          <a:prstGeom prst="wedgeRoundRectCallout">
            <a:avLst/>
          </a:prstGeom>
          <a:solidFill>
            <a:schemeClr val="bg1"/>
          </a:solidFill>
          <a:ln>
            <a:solidFill>
              <a:schemeClr val="tx1"/>
            </a:solidFill>
          </a:ln>
        </p:spPr>
        <p:txBody>
          <a:bodyPr wrap="square" rtlCol="0" anchor="ctr">
            <a:spAutoFit/>
          </a:bodyPr>
          <a:lstStyle/>
          <a:p>
            <a:r>
              <a:rPr lang="en-US" dirty="0">
                <a:ln>
                  <a:solidFill>
                    <a:schemeClr val="tx1"/>
                  </a:solidFill>
                </a:ln>
                <a:latin typeface="Lucida Console" panose="020B0609040504020204" pitchFamily="49" charset="0"/>
              </a:rPr>
              <a:t>u</a:t>
            </a:r>
            <a:r>
              <a:rPr lang="en-US" dirty="0" smtClean="0">
                <a:ln>
                  <a:solidFill>
                    <a:schemeClr val="tx1"/>
                  </a:solidFill>
                </a:ln>
                <a:latin typeface="Lucida Console" panose="020B0609040504020204" pitchFamily="49" charset="0"/>
              </a:rPr>
              <a:t>h oh…</a:t>
            </a:r>
          </a:p>
        </p:txBody>
      </p:sp>
    </p:spTree>
    <p:extLst>
      <p:ext uri="{BB962C8B-B14F-4D97-AF65-F5344CB8AC3E}">
        <p14:creationId xmlns:p14="http://schemas.microsoft.com/office/powerpoint/2010/main" val="6191894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Our Research</a:t>
            </a:r>
            <a:endParaRPr lang="en-US" b="1" dirty="0">
              <a:solidFill>
                <a:schemeClr val="accent6"/>
              </a:solidFill>
              <a:latin typeface="Gill Sans MT" panose="020B05020201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0932601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6279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Our Research</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73651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1902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Outline</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lstStyle/>
          <a:p>
            <a:r>
              <a:rPr lang="en-US" dirty="0" smtClean="0"/>
              <a:t>Me</a:t>
            </a:r>
          </a:p>
          <a:p>
            <a:r>
              <a:rPr lang="en-US" dirty="0" smtClean="0"/>
              <a:t>Our </a:t>
            </a:r>
            <a:r>
              <a:rPr lang="en-US" dirty="0" smtClean="0"/>
              <a:t>research</a:t>
            </a:r>
            <a:endParaRPr lang="en-US" dirty="0" smtClean="0"/>
          </a:p>
          <a:p>
            <a:pPr lvl="1"/>
            <a:r>
              <a:rPr lang="en-US" dirty="0" smtClean="0"/>
              <a:t>Introduction</a:t>
            </a:r>
          </a:p>
          <a:p>
            <a:pPr lvl="1"/>
            <a:r>
              <a:rPr lang="en-US" dirty="0" smtClean="0"/>
              <a:t>Methodology</a:t>
            </a:r>
          </a:p>
          <a:p>
            <a:pPr lvl="1"/>
            <a:r>
              <a:rPr lang="en-US" dirty="0" smtClean="0"/>
              <a:t>Results (wanted an academic library job)</a:t>
            </a:r>
          </a:p>
          <a:p>
            <a:pPr lvl="1"/>
            <a:r>
              <a:rPr lang="en-US" dirty="0" smtClean="0"/>
              <a:t>Discussion (wanted one and got it)</a:t>
            </a:r>
          </a:p>
          <a:p>
            <a:r>
              <a:rPr lang="en-US" dirty="0" smtClean="0"/>
              <a:t>Conclusion</a:t>
            </a:r>
          </a:p>
        </p:txBody>
      </p:sp>
    </p:spTree>
    <p:extLst>
      <p:ext uri="{BB962C8B-B14F-4D97-AF65-F5344CB8AC3E}">
        <p14:creationId xmlns:p14="http://schemas.microsoft.com/office/powerpoint/2010/main" val="1254409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166019"/>
            <a:ext cx="8229600" cy="4525963"/>
          </a:xfrm>
        </p:spPr>
        <p:txBody>
          <a:bodyPr anchor="ctr">
            <a:normAutofit fontScale="92500" lnSpcReduction="10000"/>
          </a:bodyPr>
          <a:lstStyle/>
          <a:p>
            <a:pPr marL="0" indent="0" algn="ctr">
              <a:buNone/>
            </a:pPr>
            <a:r>
              <a:rPr lang="en-US" sz="23900" b="1" dirty="0" smtClean="0">
                <a:solidFill>
                  <a:schemeClr val="tx2"/>
                </a:solidFill>
              </a:rPr>
              <a:t>167</a:t>
            </a:r>
            <a:endParaRPr lang="en-US" sz="9600" b="1" dirty="0" smtClean="0">
              <a:solidFill>
                <a:schemeClr val="tx2"/>
              </a:solidFill>
            </a:endParaRPr>
          </a:p>
          <a:p>
            <a:pPr marL="0" indent="0" algn="ctr">
              <a:buNone/>
            </a:pPr>
            <a:r>
              <a:rPr lang="en-US" sz="8800" b="1" dirty="0" smtClean="0"/>
              <a:t>out of 240</a:t>
            </a:r>
          </a:p>
        </p:txBody>
      </p:sp>
    </p:spTree>
    <p:extLst>
      <p:ext uri="{BB962C8B-B14F-4D97-AF65-F5344CB8AC3E}">
        <p14:creationId xmlns:p14="http://schemas.microsoft.com/office/powerpoint/2010/main" val="39804704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Questions</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lstStyle/>
          <a:p>
            <a:r>
              <a:rPr lang="en-US" dirty="0" smtClean="0"/>
              <a:t>Professional effectiveness/development</a:t>
            </a:r>
          </a:p>
          <a:p>
            <a:r>
              <a:rPr lang="en-US" dirty="0" smtClean="0"/>
              <a:t>Technological competency</a:t>
            </a:r>
          </a:p>
          <a:p>
            <a:r>
              <a:rPr lang="en-US" dirty="0" smtClean="0"/>
              <a:t>Scholarship</a:t>
            </a:r>
          </a:p>
          <a:p>
            <a:r>
              <a:rPr lang="en-US" dirty="0" smtClean="0"/>
              <a:t>Service</a:t>
            </a:r>
          </a:p>
          <a:p>
            <a:r>
              <a:rPr lang="en-US" dirty="0" smtClean="0"/>
              <a:t>Previous career(s)</a:t>
            </a:r>
          </a:p>
          <a:p>
            <a:r>
              <a:rPr lang="en-US" dirty="0" smtClean="0"/>
              <a:t>Other work/life </a:t>
            </a:r>
            <a:r>
              <a:rPr lang="en-US" dirty="0" smtClean="0"/>
              <a:t>experiences</a:t>
            </a:r>
          </a:p>
          <a:p>
            <a:r>
              <a:rPr lang="en-US" dirty="0" smtClean="0"/>
              <a:t>Job search</a:t>
            </a:r>
            <a:endParaRPr lang="en-US" dirty="0"/>
          </a:p>
        </p:txBody>
      </p:sp>
    </p:spTree>
    <p:extLst>
      <p:ext uri="{BB962C8B-B14F-4D97-AF65-F5344CB8AC3E}">
        <p14:creationId xmlns:p14="http://schemas.microsoft.com/office/powerpoint/2010/main" val="1747692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Professional Effectiveness</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Academic Library Coursework</a:t>
            </a:r>
            <a:endParaRPr lang="en-US" dirty="0">
              <a:solidFill>
                <a:schemeClr val="accent2"/>
              </a:solidFill>
              <a:latin typeface="Gill Sans MT" panose="020B0502020104020203"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596680857"/>
              </p:ext>
            </p:extLst>
          </p:nvPr>
        </p:nvGraphicFramePr>
        <p:xfrm>
          <a:off x="2057400" y="1600200"/>
          <a:ext cx="5029200" cy="5029200"/>
        </p:xfrm>
        <a:graphic>
          <a:graphicData uri="http://schemas.openxmlformats.org/drawingml/2006/table">
            <a:tbl>
              <a:tblPr firstRow="1" bandRow="1">
                <a:tableStyleId>{5C22544A-7EE6-4342-B048-85BDC9FD1C3A}</a:tableStyleId>
              </a:tblPr>
              <a:tblGrid>
                <a:gridCol w="502920"/>
                <a:gridCol w="502920"/>
                <a:gridCol w="502920"/>
                <a:gridCol w="502920"/>
                <a:gridCol w="502920"/>
                <a:gridCol w="502920"/>
                <a:gridCol w="502920"/>
                <a:gridCol w="502920"/>
                <a:gridCol w="502920"/>
                <a:gridCol w="502920"/>
              </a:tblGrid>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5" name="TextBox 4"/>
          <p:cNvSpPr txBox="1"/>
          <p:nvPr/>
        </p:nvSpPr>
        <p:spPr>
          <a:xfrm>
            <a:off x="2152650" y="2497976"/>
            <a:ext cx="4838700" cy="1862048"/>
          </a:xfrm>
          <a:prstGeom prst="rect">
            <a:avLst/>
          </a:prstGeom>
          <a:noFill/>
        </p:spPr>
        <p:txBody>
          <a:bodyPr wrap="square" rtlCol="0">
            <a:spAutoFit/>
          </a:bodyPr>
          <a:lstStyle/>
          <a:p>
            <a:pPr algn="ctr"/>
            <a:r>
              <a:rPr lang="en-US" sz="11500" b="1" dirty="0" smtClean="0">
                <a:ln w="38100">
                  <a:solidFill>
                    <a:sysClr val="windowText" lastClr="000000"/>
                  </a:solidFill>
                </a:ln>
                <a:solidFill>
                  <a:schemeClr val="bg1"/>
                </a:solidFill>
              </a:rPr>
              <a:t>88.1%</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1477888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Professional Effectiveness</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Academic Library Employment</a:t>
            </a:r>
            <a:endParaRPr lang="en-US" dirty="0">
              <a:solidFill>
                <a:schemeClr val="accent2"/>
              </a:solidFill>
              <a:latin typeface="Gill Sans MT" panose="020B0502020104020203"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224025180"/>
              </p:ext>
            </p:extLst>
          </p:nvPr>
        </p:nvGraphicFramePr>
        <p:xfrm>
          <a:off x="2057400" y="1600200"/>
          <a:ext cx="5029200" cy="5029200"/>
        </p:xfrm>
        <a:graphic>
          <a:graphicData uri="http://schemas.openxmlformats.org/drawingml/2006/table">
            <a:tbl>
              <a:tblPr firstRow="1" bandRow="1">
                <a:tableStyleId>{5C22544A-7EE6-4342-B048-85BDC9FD1C3A}</a:tableStyleId>
              </a:tblPr>
              <a:tblGrid>
                <a:gridCol w="502920"/>
                <a:gridCol w="502920"/>
                <a:gridCol w="502920"/>
                <a:gridCol w="502920"/>
                <a:gridCol w="502920"/>
                <a:gridCol w="502920"/>
                <a:gridCol w="502920"/>
                <a:gridCol w="502920"/>
                <a:gridCol w="502920"/>
                <a:gridCol w="502920"/>
              </a:tblGrid>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5" name="TextBox 4"/>
          <p:cNvSpPr txBox="1"/>
          <p:nvPr/>
        </p:nvSpPr>
        <p:spPr>
          <a:xfrm>
            <a:off x="2152650" y="2497976"/>
            <a:ext cx="4838700" cy="1862048"/>
          </a:xfrm>
          <a:prstGeom prst="rect">
            <a:avLst/>
          </a:prstGeom>
          <a:noFill/>
        </p:spPr>
        <p:txBody>
          <a:bodyPr wrap="square" rtlCol="0">
            <a:spAutoFit/>
          </a:bodyPr>
          <a:lstStyle/>
          <a:p>
            <a:pPr algn="ctr"/>
            <a:r>
              <a:rPr lang="en-US" sz="11500" b="1" dirty="0" smtClean="0">
                <a:ln w="38100">
                  <a:solidFill>
                    <a:sysClr val="windowText" lastClr="000000"/>
                  </a:solidFill>
                </a:ln>
                <a:solidFill>
                  <a:schemeClr val="bg1"/>
                </a:solidFill>
              </a:rPr>
              <a:t>69.7%</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16300441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Professional Effectiveness</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Academic Library Internship/Practicum</a:t>
            </a:r>
            <a:endParaRPr lang="en-US" dirty="0">
              <a:solidFill>
                <a:schemeClr val="accent2"/>
              </a:solidFill>
              <a:latin typeface="Gill Sans MT" panose="020B0502020104020203" pitchFamily="34" charset="0"/>
            </a:endParaRPr>
          </a:p>
        </p:txBody>
      </p:sp>
      <p:graphicFrame>
        <p:nvGraphicFramePr>
          <p:cNvPr id="6" name="Content Placeholder 3"/>
          <p:cNvGraphicFramePr>
            <a:graphicFrameLocks/>
          </p:cNvGraphicFramePr>
          <p:nvPr>
            <p:extLst>
              <p:ext uri="{D42A27DB-BD31-4B8C-83A1-F6EECF244321}">
                <p14:modId xmlns:p14="http://schemas.microsoft.com/office/powerpoint/2010/main" val="976490904"/>
              </p:ext>
            </p:extLst>
          </p:nvPr>
        </p:nvGraphicFramePr>
        <p:xfrm>
          <a:off x="2057400" y="1600200"/>
          <a:ext cx="5029200" cy="5029200"/>
        </p:xfrm>
        <a:graphic>
          <a:graphicData uri="http://schemas.openxmlformats.org/drawingml/2006/table">
            <a:tbl>
              <a:tblPr firstRow="1" bandRow="1">
                <a:tableStyleId>{5C22544A-7EE6-4342-B048-85BDC9FD1C3A}</a:tableStyleId>
              </a:tblPr>
              <a:tblGrid>
                <a:gridCol w="502920"/>
                <a:gridCol w="502920"/>
                <a:gridCol w="502920"/>
                <a:gridCol w="502920"/>
                <a:gridCol w="502920"/>
                <a:gridCol w="502920"/>
                <a:gridCol w="502920"/>
                <a:gridCol w="502920"/>
                <a:gridCol w="502920"/>
                <a:gridCol w="502920"/>
              </a:tblGrid>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7" name="TextBox 6"/>
          <p:cNvSpPr txBox="1"/>
          <p:nvPr/>
        </p:nvSpPr>
        <p:spPr>
          <a:xfrm>
            <a:off x="2152650" y="2497976"/>
            <a:ext cx="4838700" cy="1862048"/>
          </a:xfrm>
          <a:prstGeom prst="rect">
            <a:avLst/>
          </a:prstGeom>
          <a:noFill/>
        </p:spPr>
        <p:txBody>
          <a:bodyPr wrap="square" rtlCol="0">
            <a:spAutoFit/>
          </a:bodyPr>
          <a:lstStyle/>
          <a:p>
            <a:pPr algn="ctr"/>
            <a:r>
              <a:rPr lang="en-US" sz="11500" b="1" dirty="0" smtClean="0">
                <a:ln w="38100">
                  <a:solidFill>
                    <a:sysClr val="windowText" lastClr="000000"/>
                  </a:solidFill>
                </a:ln>
                <a:solidFill>
                  <a:schemeClr val="bg1"/>
                </a:solidFill>
              </a:rPr>
              <a:t>56.8%</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3989852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Professional Development</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Workshops and Seminars</a:t>
            </a:r>
            <a:endParaRPr lang="en-US" dirty="0">
              <a:solidFill>
                <a:schemeClr val="accent2"/>
              </a:solidFill>
              <a:latin typeface="Gill Sans MT" panose="020B0502020104020203"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1539070042"/>
              </p:ext>
            </p:extLst>
          </p:nvPr>
        </p:nvGraphicFramePr>
        <p:xfrm>
          <a:off x="2057400" y="1600200"/>
          <a:ext cx="5029200" cy="5029200"/>
        </p:xfrm>
        <a:graphic>
          <a:graphicData uri="http://schemas.openxmlformats.org/drawingml/2006/table">
            <a:tbl>
              <a:tblPr firstRow="1" bandRow="1">
                <a:tableStyleId>{5C22544A-7EE6-4342-B048-85BDC9FD1C3A}</a:tableStyleId>
              </a:tblPr>
              <a:tblGrid>
                <a:gridCol w="502920"/>
                <a:gridCol w="502920"/>
                <a:gridCol w="502920"/>
                <a:gridCol w="502920"/>
                <a:gridCol w="502920"/>
                <a:gridCol w="502920"/>
                <a:gridCol w="502920"/>
                <a:gridCol w="502920"/>
                <a:gridCol w="502920"/>
                <a:gridCol w="502920"/>
              </a:tblGrid>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5" name="TextBox 4"/>
          <p:cNvSpPr txBox="1"/>
          <p:nvPr/>
        </p:nvSpPr>
        <p:spPr>
          <a:xfrm>
            <a:off x="2152650" y="2497976"/>
            <a:ext cx="4838700" cy="1862048"/>
          </a:xfrm>
          <a:prstGeom prst="rect">
            <a:avLst/>
          </a:prstGeom>
          <a:noFill/>
        </p:spPr>
        <p:txBody>
          <a:bodyPr wrap="square" rtlCol="0">
            <a:spAutoFit/>
          </a:bodyPr>
          <a:lstStyle/>
          <a:p>
            <a:pPr algn="ctr"/>
            <a:r>
              <a:rPr lang="en-US" sz="11500" b="1" dirty="0" smtClean="0">
                <a:ln w="38100">
                  <a:solidFill>
                    <a:sysClr val="windowText" lastClr="000000"/>
                  </a:solidFill>
                </a:ln>
                <a:solidFill>
                  <a:schemeClr val="bg1"/>
                </a:solidFill>
              </a:rPr>
              <a:t>72.6%</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14361768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Technological Competency</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“Competent” or “Very Competent”</a:t>
            </a:r>
            <a:endParaRPr lang="en-US" dirty="0">
              <a:solidFill>
                <a:schemeClr val="accent2"/>
              </a:solidFill>
              <a:latin typeface="Gill Sans MT" panose="020B0502020104020203"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1731032617"/>
              </p:ext>
            </p:extLst>
          </p:nvPr>
        </p:nvGraphicFramePr>
        <p:xfrm>
          <a:off x="2057400" y="1600200"/>
          <a:ext cx="5029200" cy="5029200"/>
        </p:xfrm>
        <a:graphic>
          <a:graphicData uri="http://schemas.openxmlformats.org/drawingml/2006/table">
            <a:tbl>
              <a:tblPr firstRow="1" bandRow="1">
                <a:tableStyleId>{5C22544A-7EE6-4342-B048-85BDC9FD1C3A}</a:tableStyleId>
              </a:tblPr>
              <a:tblGrid>
                <a:gridCol w="502920"/>
                <a:gridCol w="502920"/>
                <a:gridCol w="502920"/>
                <a:gridCol w="502920"/>
                <a:gridCol w="502920"/>
                <a:gridCol w="502920"/>
                <a:gridCol w="502920"/>
                <a:gridCol w="502920"/>
                <a:gridCol w="502920"/>
                <a:gridCol w="502920"/>
              </a:tblGrid>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5" name="TextBox 4"/>
          <p:cNvSpPr txBox="1"/>
          <p:nvPr/>
        </p:nvSpPr>
        <p:spPr>
          <a:xfrm>
            <a:off x="2152650" y="2497976"/>
            <a:ext cx="4838700" cy="1862048"/>
          </a:xfrm>
          <a:prstGeom prst="rect">
            <a:avLst/>
          </a:prstGeom>
          <a:noFill/>
        </p:spPr>
        <p:txBody>
          <a:bodyPr wrap="square" rtlCol="0">
            <a:spAutoFit/>
          </a:bodyPr>
          <a:lstStyle/>
          <a:p>
            <a:pPr algn="ctr"/>
            <a:r>
              <a:rPr lang="en-US" sz="11500" b="1" dirty="0" smtClean="0">
                <a:ln w="38100">
                  <a:solidFill>
                    <a:sysClr val="windowText" lastClr="000000"/>
                  </a:solidFill>
                </a:ln>
                <a:solidFill>
                  <a:schemeClr val="bg1"/>
                </a:solidFill>
              </a:rPr>
              <a:t>71%</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29645436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Scholarship</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Publications</a:t>
            </a:r>
            <a:endParaRPr lang="en-US" dirty="0">
              <a:solidFill>
                <a:schemeClr val="accent2"/>
              </a:solidFill>
              <a:latin typeface="Gill Sans MT" panose="020B0502020104020203"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469901050"/>
              </p:ext>
            </p:extLst>
          </p:nvPr>
        </p:nvGraphicFramePr>
        <p:xfrm>
          <a:off x="2057400" y="1600200"/>
          <a:ext cx="5029200" cy="5029200"/>
        </p:xfrm>
        <a:graphic>
          <a:graphicData uri="http://schemas.openxmlformats.org/drawingml/2006/table">
            <a:tbl>
              <a:tblPr firstRow="1" bandRow="1">
                <a:tableStyleId>{5C22544A-7EE6-4342-B048-85BDC9FD1C3A}</a:tableStyleId>
              </a:tblPr>
              <a:tblGrid>
                <a:gridCol w="502920"/>
                <a:gridCol w="502920"/>
                <a:gridCol w="502920"/>
                <a:gridCol w="502920"/>
                <a:gridCol w="502920"/>
                <a:gridCol w="502920"/>
                <a:gridCol w="502920"/>
                <a:gridCol w="502920"/>
                <a:gridCol w="502920"/>
                <a:gridCol w="502920"/>
              </a:tblGrid>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5" name="TextBox 4"/>
          <p:cNvSpPr txBox="1"/>
          <p:nvPr/>
        </p:nvSpPr>
        <p:spPr>
          <a:xfrm>
            <a:off x="2152650" y="2497976"/>
            <a:ext cx="4838700" cy="1862048"/>
          </a:xfrm>
          <a:prstGeom prst="rect">
            <a:avLst/>
          </a:prstGeom>
          <a:noFill/>
        </p:spPr>
        <p:txBody>
          <a:bodyPr wrap="square" rtlCol="0">
            <a:spAutoFit/>
          </a:bodyPr>
          <a:lstStyle/>
          <a:p>
            <a:pPr algn="ctr"/>
            <a:r>
              <a:rPr lang="en-US" sz="11500" b="1" dirty="0">
                <a:ln w="38100">
                  <a:solidFill>
                    <a:sysClr val="windowText" lastClr="000000"/>
                  </a:solidFill>
                </a:ln>
                <a:solidFill>
                  <a:schemeClr val="bg1"/>
                </a:solidFill>
              </a:rPr>
              <a:t>9</a:t>
            </a:r>
            <a:r>
              <a:rPr lang="en-US" sz="11500" b="1" dirty="0" smtClean="0">
                <a:ln w="38100">
                  <a:solidFill>
                    <a:sysClr val="windowText" lastClr="000000"/>
                  </a:solidFill>
                </a:ln>
                <a:solidFill>
                  <a:schemeClr val="bg1"/>
                </a:solidFill>
              </a:rPr>
              <a:t>%</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409856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Service</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Join Associations</a:t>
            </a:r>
            <a:endParaRPr lang="en-US" dirty="0">
              <a:solidFill>
                <a:schemeClr val="accent2"/>
              </a:solidFill>
              <a:latin typeface="Gill Sans MT" panose="020B0502020104020203"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3119158523"/>
              </p:ext>
            </p:extLst>
          </p:nvPr>
        </p:nvGraphicFramePr>
        <p:xfrm>
          <a:off x="2057400" y="1600200"/>
          <a:ext cx="5029200" cy="5029200"/>
        </p:xfrm>
        <a:graphic>
          <a:graphicData uri="http://schemas.openxmlformats.org/drawingml/2006/table">
            <a:tbl>
              <a:tblPr firstRow="1" bandRow="1">
                <a:tableStyleId>{5C22544A-7EE6-4342-B048-85BDC9FD1C3A}</a:tableStyleId>
              </a:tblPr>
              <a:tblGrid>
                <a:gridCol w="502920"/>
                <a:gridCol w="502920"/>
                <a:gridCol w="502920"/>
                <a:gridCol w="502920"/>
                <a:gridCol w="502920"/>
                <a:gridCol w="502920"/>
                <a:gridCol w="502920"/>
                <a:gridCol w="502920"/>
                <a:gridCol w="502920"/>
                <a:gridCol w="502920"/>
              </a:tblGrid>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5" name="TextBox 4"/>
          <p:cNvSpPr txBox="1"/>
          <p:nvPr/>
        </p:nvSpPr>
        <p:spPr>
          <a:xfrm>
            <a:off x="2152650" y="2497976"/>
            <a:ext cx="4838700" cy="1862048"/>
          </a:xfrm>
          <a:prstGeom prst="rect">
            <a:avLst/>
          </a:prstGeom>
          <a:noFill/>
        </p:spPr>
        <p:txBody>
          <a:bodyPr wrap="square" rtlCol="0">
            <a:spAutoFit/>
          </a:bodyPr>
          <a:lstStyle/>
          <a:p>
            <a:pPr algn="ctr"/>
            <a:r>
              <a:rPr lang="en-US" sz="11500" b="1" dirty="0" smtClean="0">
                <a:ln w="38100">
                  <a:solidFill>
                    <a:sysClr val="windowText" lastClr="000000"/>
                  </a:solidFill>
                </a:ln>
                <a:solidFill>
                  <a:schemeClr val="bg1"/>
                </a:solidFill>
              </a:rPr>
              <a:t>88.3%</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1307206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Previous Career(s)</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Librarianship as Second Career</a:t>
            </a:r>
            <a:endParaRPr lang="en-US" dirty="0">
              <a:solidFill>
                <a:schemeClr val="accent2"/>
              </a:solidFill>
              <a:latin typeface="Gill Sans MT" panose="020B0502020104020203"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3778656143"/>
              </p:ext>
            </p:extLst>
          </p:nvPr>
        </p:nvGraphicFramePr>
        <p:xfrm>
          <a:off x="1996530" y="1600200"/>
          <a:ext cx="5150940" cy="5029200"/>
        </p:xfrm>
        <a:graphic>
          <a:graphicData uri="http://schemas.openxmlformats.org/drawingml/2006/table">
            <a:tbl>
              <a:tblPr firstRow="1" bandRow="1">
                <a:tableStyleId>{5C22544A-7EE6-4342-B048-85BDC9FD1C3A}</a:tableStyleId>
              </a:tblPr>
              <a:tblGrid>
                <a:gridCol w="515094"/>
                <a:gridCol w="515094"/>
                <a:gridCol w="515094"/>
                <a:gridCol w="515094"/>
                <a:gridCol w="515094"/>
                <a:gridCol w="515094"/>
                <a:gridCol w="515094"/>
                <a:gridCol w="515094"/>
                <a:gridCol w="515094"/>
                <a:gridCol w="515094"/>
              </a:tblGrid>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5" name="TextBox 4"/>
          <p:cNvSpPr txBox="1"/>
          <p:nvPr/>
        </p:nvSpPr>
        <p:spPr>
          <a:xfrm>
            <a:off x="2152650" y="2497976"/>
            <a:ext cx="4838700" cy="1862048"/>
          </a:xfrm>
          <a:prstGeom prst="rect">
            <a:avLst/>
          </a:prstGeom>
          <a:noFill/>
        </p:spPr>
        <p:txBody>
          <a:bodyPr wrap="square" rtlCol="0">
            <a:spAutoFit/>
          </a:bodyPr>
          <a:lstStyle/>
          <a:p>
            <a:pPr algn="ctr"/>
            <a:r>
              <a:rPr lang="en-US" sz="11500" b="1" dirty="0" smtClean="0">
                <a:ln w="38100">
                  <a:solidFill>
                    <a:sysClr val="windowText" lastClr="000000"/>
                  </a:solidFill>
                </a:ln>
                <a:solidFill>
                  <a:schemeClr val="bg1"/>
                </a:solidFill>
              </a:rPr>
              <a:t>51.9%</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4025876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Gill Sans MT" panose="020B0502020104020203" pitchFamily="34" charset="0"/>
              </a:rPr>
              <a:t>Me</a:t>
            </a:r>
            <a:endParaRPr lang="en-US" dirty="0">
              <a:solidFill>
                <a:schemeClr val="bg1"/>
              </a:solidFill>
              <a:latin typeface="Gill Sans MT" panose="020B0502020104020203" pitchFamily="34" charset="0"/>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63099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Previous Career(s)</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3-5 Years in Previous Career</a:t>
            </a:r>
            <a:endParaRPr lang="en-US" dirty="0">
              <a:solidFill>
                <a:schemeClr val="accent2"/>
              </a:solidFill>
              <a:latin typeface="Gill Sans MT" panose="020B0502020104020203"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1439248559"/>
              </p:ext>
            </p:extLst>
          </p:nvPr>
        </p:nvGraphicFramePr>
        <p:xfrm>
          <a:off x="1996530" y="1600200"/>
          <a:ext cx="5150940" cy="5029200"/>
        </p:xfrm>
        <a:graphic>
          <a:graphicData uri="http://schemas.openxmlformats.org/drawingml/2006/table">
            <a:tbl>
              <a:tblPr firstRow="1" bandRow="1">
                <a:tableStyleId>{5C22544A-7EE6-4342-B048-85BDC9FD1C3A}</a:tableStyleId>
              </a:tblPr>
              <a:tblGrid>
                <a:gridCol w="515094"/>
                <a:gridCol w="515094"/>
                <a:gridCol w="515094"/>
                <a:gridCol w="515094"/>
                <a:gridCol w="515094"/>
                <a:gridCol w="515094"/>
                <a:gridCol w="515094"/>
                <a:gridCol w="515094"/>
                <a:gridCol w="515094"/>
                <a:gridCol w="515094"/>
              </a:tblGrid>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5" name="TextBox 4"/>
          <p:cNvSpPr txBox="1"/>
          <p:nvPr/>
        </p:nvSpPr>
        <p:spPr>
          <a:xfrm>
            <a:off x="2152650" y="2497976"/>
            <a:ext cx="4838700" cy="1862048"/>
          </a:xfrm>
          <a:prstGeom prst="rect">
            <a:avLst/>
          </a:prstGeom>
          <a:noFill/>
        </p:spPr>
        <p:txBody>
          <a:bodyPr wrap="square" rtlCol="0">
            <a:spAutoFit/>
          </a:bodyPr>
          <a:lstStyle/>
          <a:p>
            <a:pPr algn="ctr"/>
            <a:r>
              <a:rPr lang="en-US" sz="11500" b="1" dirty="0" smtClean="0">
                <a:ln w="38100">
                  <a:solidFill>
                    <a:sysClr val="windowText" lastClr="000000"/>
                  </a:solidFill>
                </a:ln>
                <a:solidFill>
                  <a:schemeClr val="bg1"/>
                </a:solidFill>
              </a:rPr>
              <a:t>38.9%</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10899649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Previous Career(s)</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Helpful Previous Careers</a:t>
            </a:r>
            <a:endParaRPr lang="en-US" dirty="0">
              <a:solidFill>
                <a:schemeClr val="accent2"/>
              </a:solidFill>
              <a:latin typeface="Gill Sans MT" panose="020B0502020104020203"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784949540"/>
              </p:ext>
            </p:extLst>
          </p:nvPr>
        </p:nvGraphicFramePr>
        <p:xfrm>
          <a:off x="1996530" y="1600200"/>
          <a:ext cx="5150940" cy="5029200"/>
        </p:xfrm>
        <a:graphic>
          <a:graphicData uri="http://schemas.openxmlformats.org/drawingml/2006/table">
            <a:tbl>
              <a:tblPr firstRow="1" bandRow="1">
                <a:tableStyleId>{5C22544A-7EE6-4342-B048-85BDC9FD1C3A}</a:tableStyleId>
              </a:tblPr>
              <a:tblGrid>
                <a:gridCol w="515094"/>
                <a:gridCol w="515094"/>
                <a:gridCol w="515094"/>
                <a:gridCol w="515094"/>
                <a:gridCol w="515094"/>
                <a:gridCol w="515094"/>
                <a:gridCol w="515094"/>
                <a:gridCol w="515094"/>
                <a:gridCol w="515094"/>
                <a:gridCol w="515094"/>
              </a:tblGrid>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244847" marR="244847">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5" name="TextBox 4"/>
          <p:cNvSpPr txBox="1"/>
          <p:nvPr/>
        </p:nvSpPr>
        <p:spPr>
          <a:xfrm>
            <a:off x="2152650" y="2497976"/>
            <a:ext cx="4838700" cy="1862048"/>
          </a:xfrm>
          <a:prstGeom prst="rect">
            <a:avLst/>
          </a:prstGeom>
          <a:noFill/>
        </p:spPr>
        <p:txBody>
          <a:bodyPr wrap="square" rtlCol="0">
            <a:spAutoFit/>
          </a:bodyPr>
          <a:lstStyle/>
          <a:p>
            <a:pPr algn="ctr"/>
            <a:r>
              <a:rPr lang="en-US" sz="11500" b="1" dirty="0" smtClean="0">
                <a:ln w="38100">
                  <a:solidFill>
                    <a:sysClr val="windowText" lastClr="000000"/>
                  </a:solidFill>
                </a:ln>
                <a:solidFill>
                  <a:schemeClr val="bg1"/>
                </a:solidFill>
              </a:rPr>
              <a:t>62.1%</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35427073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Other Work/Life Experiences</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Volunteer Work</a:t>
            </a:r>
            <a:endParaRPr lang="en-US" dirty="0">
              <a:solidFill>
                <a:schemeClr val="accent2"/>
              </a:solidFill>
              <a:latin typeface="Gill Sans MT" panose="020B0502020104020203"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2392533371"/>
              </p:ext>
            </p:extLst>
          </p:nvPr>
        </p:nvGraphicFramePr>
        <p:xfrm>
          <a:off x="2057400" y="1600200"/>
          <a:ext cx="5029200" cy="5029200"/>
        </p:xfrm>
        <a:graphic>
          <a:graphicData uri="http://schemas.openxmlformats.org/drawingml/2006/table">
            <a:tbl>
              <a:tblPr firstRow="1" bandRow="1">
                <a:tableStyleId>{5C22544A-7EE6-4342-B048-85BDC9FD1C3A}</a:tableStyleId>
              </a:tblPr>
              <a:tblGrid>
                <a:gridCol w="502920"/>
                <a:gridCol w="502920"/>
                <a:gridCol w="502920"/>
                <a:gridCol w="502920"/>
                <a:gridCol w="502920"/>
                <a:gridCol w="502920"/>
                <a:gridCol w="502920"/>
                <a:gridCol w="502920"/>
                <a:gridCol w="502920"/>
                <a:gridCol w="502920"/>
              </a:tblGrid>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5" name="TextBox 4"/>
          <p:cNvSpPr txBox="1"/>
          <p:nvPr/>
        </p:nvSpPr>
        <p:spPr>
          <a:xfrm>
            <a:off x="2152650" y="2497976"/>
            <a:ext cx="4838700" cy="1862048"/>
          </a:xfrm>
          <a:prstGeom prst="rect">
            <a:avLst/>
          </a:prstGeom>
          <a:noFill/>
        </p:spPr>
        <p:txBody>
          <a:bodyPr wrap="square" rtlCol="0">
            <a:spAutoFit/>
          </a:bodyPr>
          <a:lstStyle/>
          <a:p>
            <a:pPr algn="ctr"/>
            <a:r>
              <a:rPr lang="en-US" sz="11500" b="1" dirty="0" smtClean="0">
                <a:ln w="38100">
                  <a:solidFill>
                    <a:sysClr val="windowText" lastClr="000000"/>
                  </a:solidFill>
                </a:ln>
                <a:solidFill>
                  <a:schemeClr val="bg1"/>
                </a:solidFill>
              </a:rPr>
              <a:t>61.5%</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28666150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Other Work/Life Experiences</a:t>
            </a:r>
            <a:r>
              <a:rPr lang="en-US" dirty="0" smtClean="0">
                <a:latin typeface="Gill Sans MT" panose="020B0502020104020203" pitchFamily="34" charset="0"/>
              </a:rPr>
              <a:t/>
            </a:r>
            <a:br>
              <a:rPr lang="en-US" dirty="0" smtClean="0">
                <a:latin typeface="Gill Sans MT" panose="020B0502020104020203" pitchFamily="34" charset="0"/>
              </a:rPr>
            </a:br>
            <a:r>
              <a:rPr lang="en-US" dirty="0" smtClean="0">
                <a:solidFill>
                  <a:schemeClr val="accent2"/>
                </a:solidFill>
                <a:latin typeface="Gill Sans MT" panose="020B0502020104020203" pitchFamily="34" charset="0"/>
              </a:rPr>
              <a:t>Study Abroad</a:t>
            </a:r>
            <a:endParaRPr lang="en-US" dirty="0">
              <a:solidFill>
                <a:schemeClr val="accent2"/>
              </a:solidFill>
              <a:latin typeface="Gill Sans MT" panose="020B0502020104020203" pitchFamily="34" charset="0"/>
            </a:endParaRPr>
          </a:p>
        </p:txBody>
      </p:sp>
      <p:graphicFrame>
        <p:nvGraphicFramePr>
          <p:cNvPr id="4" name="Content Placeholder 3"/>
          <p:cNvGraphicFramePr>
            <a:graphicFrameLocks/>
          </p:cNvGraphicFramePr>
          <p:nvPr>
            <p:extLst>
              <p:ext uri="{D42A27DB-BD31-4B8C-83A1-F6EECF244321}">
                <p14:modId xmlns:p14="http://schemas.microsoft.com/office/powerpoint/2010/main" val="1918811255"/>
              </p:ext>
            </p:extLst>
          </p:nvPr>
        </p:nvGraphicFramePr>
        <p:xfrm>
          <a:off x="2057400" y="1600200"/>
          <a:ext cx="5029200" cy="5029200"/>
        </p:xfrm>
        <a:graphic>
          <a:graphicData uri="http://schemas.openxmlformats.org/drawingml/2006/table">
            <a:tbl>
              <a:tblPr firstRow="1" bandRow="1">
                <a:tableStyleId>{5C22544A-7EE6-4342-B048-85BDC9FD1C3A}</a:tableStyleId>
              </a:tblPr>
              <a:tblGrid>
                <a:gridCol w="502920"/>
                <a:gridCol w="502920"/>
                <a:gridCol w="502920"/>
                <a:gridCol w="502920"/>
                <a:gridCol w="502920"/>
                <a:gridCol w="502920"/>
                <a:gridCol w="502920"/>
                <a:gridCol w="502920"/>
                <a:gridCol w="502920"/>
                <a:gridCol w="502920"/>
              </a:tblGrid>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50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r h="502920">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en-US" dirty="0"/>
                    </a:p>
                  </a:txBody>
                  <a:tcPr marL="149629" marR="149629">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r>
            </a:tbl>
          </a:graphicData>
        </a:graphic>
      </p:graphicFrame>
      <p:sp>
        <p:nvSpPr>
          <p:cNvPr id="5" name="TextBox 4"/>
          <p:cNvSpPr txBox="1"/>
          <p:nvPr/>
        </p:nvSpPr>
        <p:spPr>
          <a:xfrm>
            <a:off x="2152650" y="2497976"/>
            <a:ext cx="4838700" cy="1862048"/>
          </a:xfrm>
          <a:prstGeom prst="rect">
            <a:avLst/>
          </a:prstGeom>
          <a:noFill/>
        </p:spPr>
        <p:txBody>
          <a:bodyPr wrap="square" rtlCol="0">
            <a:spAutoFit/>
          </a:bodyPr>
          <a:lstStyle/>
          <a:p>
            <a:pPr algn="ctr"/>
            <a:r>
              <a:rPr lang="en-US" sz="11500" b="1" dirty="0" smtClean="0">
                <a:ln w="38100">
                  <a:solidFill>
                    <a:sysClr val="windowText" lastClr="000000"/>
                  </a:solidFill>
                </a:ln>
                <a:solidFill>
                  <a:schemeClr val="bg1"/>
                </a:solidFill>
              </a:rPr>
              <a:t>4.5%</a:t>
            </a:r>
            <a:endParaRPr lang="en-US" sz="11500" b="1" dirty="0">
              <a:ln w="38100">
                <a:solidFill>
                  <a:sysClr val="windowText" lastClr="000000"/>
                </a:solidFill>
              </a:ln>
              <a:solidFill>
                <a:schemeClr val="bg1"/>
              </a:solidFill>
            </a:endParaRPr>
          </a:p>
        </p:txBody>
      </p:sp>
    </p:spTree>
    <p:extLst>
      <p:ext uri="{BB962C8B-B14F-4D97-AF65-F5344CB8AC3E}">
        <p14:creationId xmlns:p14="http://schemas.microsoft.com/office/powerpoint/2010/main" val="909248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Job Search</a:t>
            </a:r>
            <a:r>
              <a:rPr lang="en-US" dirty="0">
                <a:latin typeface="Gill Sans MT" panose="020B0502020104020203" pitchFamily="34" charset="0"/>
              </a:rPr>
              <a:t/>
            </a:r>
            <a:br>
              <a:rPr lang="en-US" dirty="0">
                <a:latin typeface="Gill Sans MT" panose="020B0502020104020203" pitchFamily="34" charset="0"/>
              </a:rPr>
            </a:br>
            <a:r>
              <a:rPr lang="en-US" dirty="0" smtClean="0">
                <a:solidFill>
                  <a:schemeClr val="accent2"/>
                </a:solidFill>
                <a:latin typeface="Gill Sans MT" panose="020B0502020104020203" pitchFamily="34" charset="0"/>
              </a:rPr>
              <a:t>Number of Successful Applications</a:t>
            </a:r>
            <a:endParaRPr lang="en-US" dirty="0"/>
          </a:p>
        </p:txBody>
      </p:sp>
      <p:pic>
        <p:nvPicPr>
          <p:cNvPr id="4" name="Picture 4" descr="http://ars.els-cdn.com/content/image/1-s2.0-S0099133314000123-g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7772400" cy="335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0178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Job Search</a:t>
            </a:r>
            <a:r>
              <a:rPr lang="en-US" dirty="0">
                <a:latin typeface="Gill Sans MT" panose="020B0502020104020203" pitchFamily="34" charset="0"/>
              </a:rPr>
              <a:t/>
            </a:r>
            <a:br>
              <a:rPr lang="en-US" dirty="0">
                <a:latin typeface="Gill Sans MT" panose="020B0502020104020203" pitchFamily="34" charset="0"/>
              </a:rPr>
            </a:br>
            <a:r>
              <a:rPr lang="en-US" dirty="0" smtClean="0">
                <a:solidFill>
                  <a:schemeClr val="accent2"/>
                </a:solidFill>
                <a:latin typeface="Gill Sans MT" panose="020B0502020104020203" pitchFamily="34" charset="0"/>
              </a:rPr>
              <a:t>Number of Successful Applications</a:t>
            </a:r>
            <a:endParaRPr lang="en-US" dirty="0"/>
          </a:p>
        </p:txBody>
      </p:sp>
      <p:pic>
        <p:nvPicPr>
          <p:cNvPr id="4" name="Picture 4" descr="http://ars.els-cdn.com/content/image/1-s2.0-S0099133314000123-g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7772400" cy="3352384"/>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7581900" y="4114800"/>
            <a:ext cx="876300" cy="1238250"/>
          </a:xfrm>
          <a:custGeom>
            <a:avLst/>
            <a:gdLst>
              <a:gd name="connsiteX0" fmla="*/ 876300 w 876300"/>
              <a:gd name="connsiteY0" fmla="*/ 419100 h 1238250"/>
              <a:gd name="connsiteX1" fmla="*/ 742950 w 876300"/>
              <a:gd name="connsiteY1" fmla="*/ 266700 h 1238250"/>
              <a:gd name="connsiteX2" fmla="*/ 628650 w 876300"/>
              <a:gd name="connsiteY2" fmla="*/ 76200 h 1238250"/>
              <a:gd name="connsiteX3" fmla="*/ 571500 w 876300"/>
              <a:gd name="connsiteY3" fmla="*/ 38100 h 1238250"/>
              <a:gd name="connsiteX4" fmla="*/ 457200 w 876300"/>
              <a:gd name="connsiteY4" fmla="*/ 19050 h 1238250"/>
              <a:gd name="connsiteX5" fmla="*/ 381000 w 876300"/>
              <a:gd name="connsiteY5" fmla="*/ 0 h 1238250"/>
              <a:gd name="connsiteX6" fmla="*/ 171450 w 876300"/>
              <a:gd name="connsiteY6" fmla="*/ 19050 h 1238250"/>
              <a:gd name="connsiteX7" fmla="*/ 114300 w 876300"/>
              <a:gd name="connsiteY7" fmla="*/ 38100 h 1238250"/>
              <a:gd name="connsiteX8" fmla="*/ 76200 w 876300"/>
              <a:gd name="connsiteY8" fmla="*/ 95250 h 1238250"/>
              <a:gd name="connsiteX9" fmla="*/ 19050 w 876300"/>
              <a:gd name="connsiteY9" fmla="*/ 285750 h 1238250"/>
              <a:gd name="connsiteX10" fmla="*/ 0 w 876300"/>
              <a:gd name="connsiteY10" fmla="*/ 342900 h 1238250"/>
              <a:gd name="connsiteX11" fmla="*/ 19050 w 876300"/>
              <a:gd name="connsiteY11" fmla="*/ 666750 h 1238250"/>
              <a:gd name="connsiteX12" fmla="*/ 57150 w 876300"/>
              <a:gd name="connsiteY12" fmla="*/ 819150 h 1238250"/>
              <a:gd name="connsiteX13" fmla="*/ 76200 w 876300"/>
              <a:gd name="connsiteY13" fmla="*/ 895350 h 1238250"/>
              <a:gd name="connsiteX14" fmla="*/ 114300 w 876300"/>
              <a:gd name="connsiteY14" fmla="*/ 971550 h 1238250"/>
              <a:gd name="connsiteX15" fmla="*/ 190500 w 876300"/>
              <a:gd name="connsiteY15" fmla="*/ 1085850 h 1238250"/>
              <a:gd name="connsiteX16" fmla="*/ 266700 w 876300"/>
              <a:gd name="connsiteY16" fmla="*/ 1123950 h 1238250"/>
              <a:gd name="connsiteX17" fmla="*/ 400050 w 876300"/>
              <a:gd name="connsiteY17" fmla="*/ 1200150 h 1238250"/>
              <a:gd name="connsiteX18" fmla="*/ 476250 w 876300"/>
              <a:gd name="connsiteY18" fmla="*/ 1219200 h 1238250"/>
              <a:gd name="connsiteX19" fmla="*/ 533400 w 876300"/>
              <a:gd name="connsiteY19" fmla="*/ 1238250 h 1238250"/>
              <a:gd name="connsiteX20" fmla="*/ 704850 w 876300"/>
              <a:gd name="connsiteY20" fmla="*/ 1219200 h 1238250"/>
              <a:gd name="connsiteX21" fmla="*/ 723900 w 876300"/>
              <a:gd name="connsiteY21" fmla="*/ 1162050 h 1238250"/>
              <a:gd name="connsiteX22" fmla="*/ 800100 w 876300"/>
              <a:gd name="connsiteY22" fmla="*/ 952500 h 1238250"/>
              <a:gd name="connsiteX23" fmla="*/ 781050 w 876300"/>
              <a:gd name="connsiteY23" fmla="*/ 685800 h 1238250"/>
              <a:gd name="connsiteX24" fmla="*/ 742950 w 876300"/>
              <a:gd name="connsiteY24" fmla="*/ 514350 h 1238250"/>
              <a:gd name="connsiteX25" fmla="*/ 742950 w 876300"/>
              <a:gd name="connsiteY25" fmla="*/ 15240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76300" h="1238250">
                <a:moveTo>
                  <a:pt x="876300" y="419100"/>
                </a:moveTo>
                <a:cubicBezTo>
                  <a:pt x="806049" y="348849"/>
                  <a:pt x="784954" y="340208"/>
                  <a:pt x="742950" y="266700"/>
                </a:cubicBezTo>
                <a:cubicBezTo>
                  <a:pt x="714720" y="217298"/>
                  <a:pt x="671667" y="104878"/>
                  <a:pt x="628650" y="76200"/>
                </a:cubicBezTo>
                <a:cubicBezTo>
                  <a:pt x="609600" y="63500"/>
                  <a:pt x="593220" y="45340"/>
                  <a:pt x="571500" y="38100"/>
                </a:cubicBezTo>
                <a:cubicBezTo>
                  <a:pt x="534857" y="25886"/>
                  <a:pt x="495075" y="26625"/>
                  <a:pt x="457200" y="19050"/>
                </a:cubicBezTo>
                <a:cubicBezTo>
                  <a:pt x="431527" y="13915"/>
                  <a:pt x="406400" y="6350"/>
                  <a:pt x="381000" y="0"/>
                </a:cubicBezTo>
                <a:cubicBezTo>
                  <a:pt x="311150" y="6350"/>
                  <a:pt x="240883" y="9131"/>
                  <a:pt x="171450" y="19050"/>
                </a:cubicBezTo>
                <a:cubicBezTo>
                  <a:pt x="151571" y="21890"/>
                  <a:pt x="129980" y="25556"/>
                  <a:pt x="114300" y="38100"/>
                </a:cubicBezTo>
                <a:cubicBezTo>
                  <a:pt x="96422" y="52403"/>
                  <a:pt x="85499" y="74328"/>
                  <a:pt x="76200" y="95250"/>
                </a:cubicBezTo>
                <a:cubicBezTo>
                  <a:pt x="39983" y="176738"/>
                  <a:pt x="41215" y="208172"/>
                  <a:pt x="19050" y="285750"/>
                </a:cubicBezTo>
                <a:cubicBezTo>
                  <a:pt x="13533" y="305058"/>
                  <a:pt x="6350" y="323850"/>
                  <a:pt x="0" y="342900"/>
                </a:cubicBezTo>
                <a:cubicBezTo>
                  <a:pt x="6350" y="450850"/>
                  <a:pt x="9260" y="559057"/>
                  <a:pt x="19050" y="666750"/>
                </a:cubicBezTo>
                <a:cubicBezTo>
                  <a:pt x="26796" y="751957"/>
                  <a:pt x="37314" y="749723"/>
                  <a:pt x="57150" y="819150"/>
                </a:cubicBezTo>
                <a:cubicBezTo>
                  <a:pt x="64343" y="844324"/>
                  <a:pt x="67007" y="870835"/>
                  <a:pt x="76200" y="895350"/>
                </a:cubicBezTo>
                <a:cubicBezTo>
                  <a:pt x="86171" y="921940"/>
                  <a:pt x="103113" y="945448"/>
                  <a:pt x="114300" y="971550"/>
                </a:cubicBezTo>
                <a:cubicBezTo>
                  <a:pt x="143837" y="1040469"/>
                  <a:pt x="116512" y="1033001"/>
                  <a:pt x="190500" y="1085850"/>
                </a:cubicBezTo>
                <a:cubicBezTo>
                  <a:pt x="213608" y="1102356"/>
                  <a:pt x="242044" y="1109861"/>
                  <a:pt x="266700" y="1123950"/>
                </a:cubicBezTo>
                <a:cubicBezTo>
                  <a:pt x="337043" y="1164146"/>
                  <a:pt x="316316" y="1168750"/>
                  <a:pt x="400050" y="1200150"/>
                </a:cubicBezTo>
                <a:cubicBezTo>
                  <a:pt x="424565" y="1209343"/>
                  <a:pt x="451076" y="1212007"/>
                  <a:pt x="476250" y="1219200"/>
                </a:cubicBezTo>
                <a:cubicBezTo>
                  <a:pt x="495558" y="1224717"/>
                  <a:pt x="514350" y="1231900"/>
                  <a:pt x="533400" y="1238250"/>
                </a:cubicBezTo>
                <a:cubicBezTo>
                  <a:pt x="590550" y="1231900"/>
                  <a:pt x="651461" y="1240556"/>
                  <a:pt x="704850" y="1219200"/>
                </a:cubicBezTo>
                <a:cubicBezTo>
                  <a:pt x="723494" y="1211742"/>
                  <a:pt x="718616" y="1181423"/>
                  <a:pt x="723900" y="1162050"/>
                </a:cubicBezTo>
                <a:cubicBezTo>
                  <a:pt x="774269" y="977365"/>
                  <a:pt x="730018" y="1057624"/>
                  <a:pt x="800100" y="952500"/>
                </a:cubicBezTo>
                <a:cubicBezTo>
                  <a:pt x="793750" y="863600"/>
                  <a:pt x="790892" y="774381"/>
                  <a:pt x="781050" y="685800"/>
                </a:cubicBezTo>
                <a:cubicBezTo>
                  <a:pt x="769950" y="585901"/>
                  <a:pt x="747591" y="625734"/>
                  <a:pt x="742950" y="514350"/>
                </a:cubicBezTo>
                <a:cubicBezTo>
                  <a:pt x="737927" y="393805"/>
                  <a:pt x="742950" y="273050"/>
                  <a:pt x="742950" y="15240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9538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Job Search</a:t>
            </a:r>
            <a:r>
              <a:rPr lang="en-US" dirty="0">
                <a:latin typeface="Gill Sans MT" panose="020B0502020104020203" pitchFamily="34" charset="0"/>
              </a:rPr>
              <a:t/>
            </a:r>
            <a:br>
              <a:rPr lang="en-US" dirty="0">
                <a:latin typeface="Gill Sans MT" panose="020B0502020104020203" pitchFamily="34" charset="0"/>
              </a:rPr>
            </a:br>
            <a:r>
              <a:rPr lang="en-US" dirty="0" smtClean="0">
                <a:solidFill>
                  <a:schemeClr val="accent2"/>
                </a:solidFill>
                <a:latin typeface="Gill Sans MT" panose="020B0502020104020203" pitchFamily="34" charset="0"/>
              </a:rPr>
              <a:t>Positions Obtained…</a:t>
            </a:r>
            <a:endParaRPr lang="en-US" dirty="0"/>
          </a:p>
        </p:txBody>
      </p:sp>
      <p:pic>
        <p:nvPicPr>
          <p:cNvPr id="6" name="Picture 6" descr="http://ars.els-cdn.com/content/image/1-s2.0-S0099133314000123-g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99260"/>
            <a:ext cx="7772400" cy="4831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5569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accent6"/>
                </a:solidFill>
                <a:latin typeface="Gill Sans MT" panose="020B0502020104020203" pitchFamily="34" charset="0"/>
              </a:rPr>
              <a:t>Job Search</a:t>
            </a:r>
            <a:r>
              <a:rPr lang="en-US" dirty="0">
                <a:latin typeface="Gill Sans MT" panose="020B0502020104020203" pitchFamily="34" charset="0"/>
              </a:rPr>
              <a:t/>
            </a:r>
            <a:br>
              <a:rPr lang="en-US" dirty="0">
                <a:latin typeface="Gill Sans MT" panose="020B0502020104020203" pitchFamily="34" charset="0"/>
              </a:rPr>
            </a:br>
            <a:r>
              <a:rPr lang="en-US" dirty="0" smtClean="0">
                <a:solidFill>
                  <a:schemeClr val="accent2"/>
                </a:solidFill>
                <a:latin typeface="Gill Sans MT" panose="020B0502020104020203" pitchFamily="34" charset="0"/>
              </a:rPr>
              <a:t>Positions Obtained…</a:t>
            </a:r>
            <a:endParaRPr lang="en-US" dirty="0"/>
          </a:p>
        </p:txBody>
      </p:sp>
      <p:pic>
        <p:nvPicPr>
          <p:cNvPr id="6" name="Picture 6" descr="http://ars.els-cdn.com/content/image/1-s2.0-S0099133314000123-g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99260"/>
            <a:ext cx="7772400" cy="483108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171530" y="3048000"/>
            <a:ext cx="1896533" cy="2494844"/>
          </a:xfrm>
          <a:custGeom>
            <a:avLst/>
            <a:gdLst>
              <a:gd name="connsiteX0" fmla="*/ 745066 w 1896533"/>
              <a:gd name="connsiteY0" fmla="*/ 372533 h 2494844"/>
              <a:gd name="connsiteX1" fmla="*/ 835378 w 1896533"/>
              <a:gd name="connsiteY1" fmla="*/ 259644 h 2494844"/>
              <a:gd name="connsiteX2" fmla="*/ 869244 w 1896533"/>
              <a:gd name="connsiteY2" fmla="*/ 214489 h 2494844"/>
              <a:gd name="connsiteX3" fmla="*/ 914400 w 1896533"/>
              <a:gd name="connsiteY3" fmla="*/ 180622 h 2494844"/>
              <a:gd name="connsiteX4" fmla="*/ 993422 w 1896533"/>
              <a:gd name="connsiteY4" fmla="*/ 90311 h 2494844"/>
              <a:gd name="connsiteX5" fmla="*/ 1106311 w 1896533"/>
              <a:gd name="connsiteY5" fmla="*/ 45155 h 2494844"/>
              <a:gd name="connsiteX6" fmla="*/ 1151466 w 1896533"/>
              <a:gd name="connsiteY6" fmla="*/ 22578 h 2494844"/>
              <a:gd name="connsiteX7" fmla="*/ 1219200 w 1896533"/>
              <a:gd name="connsiteY7" fmla="*/ 0 h 2494844"/>
              <a:gd name="connsiteX8" fmla="*/ 1444978 w 1896533"/>
              <a:gd name="connsiteY8" fmla="*/ 11289 h 2494844"/>
              <a:gd name="connsiteX9" fmla="*/ 1512711 w 1896533"/>
              <a:gd name="connsiteY9" fmla="*/ 22578 h 2494844"/>
              <a:gd name="connsiteX10" fmla="*/ 1603022 w 1896533"/>
              <a:gd name="connsiteY10" fmla="*/ 33867 h 2494844"/>
              <a:gd name="connsiteX11" fmla="*/ 1636889 w 1896533"/>
              <a:gd name="connsiteY11" fmla="*/ 45155 h 2494844"/>
              <a:gd name="connsiteX12" fmla="*/ 1682044 w 1896533"/>
              <a:gd name="connsiteY12" fmla="*/ 56444 h 2494844"/>
              <a:gd name="connsiteX13" fmla="*/ 1749778 w 1896533"/>
              <a:gd name="connsiteY13" fmla="*/ 101600 h 2494844"/>
              <a:gd name="connsiteX14" fmla="*/ 1772355 w 1896533"/>
              <a:gd name="connsiteY14" fmla="*/ 135467 h 2494844"/>
              <a:gd name="connsiteX15" fmla="*/ 1862666 w 1896533"/>
              <a:gd name="connsiteY15" fmla="*/ 248355 h 2494844"/>
              <a:gd name="connsiteX16" fmla="*/ 1885244 w 1896533"/>
              <a:gd name="connsiteY16" fmla="*/ 316089 h 2494844"/>
              <a:gd name="connsiteX17" fmla="*/ 1896533 w 1896533"/>
              <a:gd name="connsiteY17" fmla="*/ 349955 h 2494844"/>
              <a:gd name="connsiteX18" fmla="*/ 1873955 w 1896533"/>
              <a:gd name="connsiteY18" fmla="*/ 824089 h 2494844"/>
              <a:gd name="connsiteX19" fmla="*/ 1862666 w 1896533"/>
              <a:gd name="connsiteY19" fmla="*/ 880533 h 2494844"/>
              <a:gd name="connsiteX20" fmla="*/ 1851378 w 1896533"/>
              <a:gd name="connsiteY20" fmla="*/ 982133 h 2494844"/>
              <a:gd name="connsiteX21" fmla="*/ 1840089 w 1896533"/>
              <a:gd name="connsiteY21" fmla="*/ 1016000 h 2494844"/>
              <a:gd name="connsiteX22" fmla="*/ 1828800 w 1896533"/>
              <a:gd name="connsiteY22" fmla="*/ 1072444 h 2494844"/>
              <a:gd name="connsiteX23" fmla="*/ 1806222 w 1896533"/>
              <a:gd name="connsiteY23" fmla="*/ 1140178 h 2494844"/>
              <a:gd name="connsiteX24" fmla="*/ 1761066 w 1896533"/>
              <a:gd name="connsiteY24" fmla="*/ 1207911 h 2494844"/>
              <a:gd name="connsiteX25" fmla="*/ 1738489 w 1896533"/>
              <a:gd name="connsiteY25" fmla="*/ 1241778 h 2494844"/>
              <a:gd name="connsiteX26" fmla="*/ 1659466 w 1896533"/>
              <a:gd name="connsiteY26" fmla="*/ 1354667 h 2494844"/>
              <a:gd name="connsiteX27" fmla="*/ 1625600 w 1896533"/>
              <a:gd name="connsiteY27" fmla="*/ 1422400 h 2494844"/>
              <a:gd name="connsiteX28" fmla="*/ 1580444 w 1896533"/>
              <a:gd name="connsiteY28" fmla="*/ 1490133 h 2494844"/>
              <a:gd name="connsiteX29" fmla="*/ 1557866 w 1896533"/>
              <a:gd name="connsiteY29" fmla="*/ 1524000 h 2494844"/>
              <a:gd name="connsiteX30" fmla="*/ 1524000 w 1896533"/>
              <a:gd name="connsiteY30" fmla="*/ 1546578 h 2494844"/>
              <a:gd name="connsiteX31" fmla="*/ 1467555 w 1896533"/>
              <a:gd name="connsiteY31" fmla="*/ 1591733 h 2494844"/>
              <a:gd name="connsiteX32" fmla="*/ 1399822 w 1896533"/>
              <a:gd name="connsiteY32" fmla="*/ 1659467 h 2494844"/>
              <a:gd name="connsiteX33" fmla="*/ 1365955 w 1896533"/>
              <a:gd name="connsiteY33" fmla="*/ 1693333 h 2494844"/>
              <a:gd name="connsiteX34" fmla="*/ 1343378 w 1896533"/>
              <a:gd name="connsiteY34" fmla="*/ 1727200 h 2494844"/>
              <a:gd name="connsiteX35" fmla="*/ 1275644 w 1896533"/>
              <a:gd name="connsiteY35" fmla="*/ 1783644 h 2494844"/>
              <a:gd name="connsiteX36" fmla="*/ 1241778 w 1896533"/>
              <a:gd name="connsiteY36" fmla="*/ 1828800 h 2494844"/>
              <a:gd name="connsiteX37" fmla="*/ 1196622 w 1896533"/>
              <a:gd name="connsiteY37" fmla="*/ 1896533 h 2494844"/>
              <a:gd name="connsiteX38" fmla="*/ 1128889 w 1896533"/>
              <a:gd name="connsiteY38" fmla="*/ 1964267 h 2494844"/>
              <a:gd name="connsiteX39" fmla="*/ 1106311 w 1896533"/>
              <a:gd name="connsiteY39" fmla="*/ 1998133 h 2494844"/>
              <a:gd name="connsiteX40" fmla="*/ 1083733 w 1896533"/>
              <a:gd name="connsiteY40" fmla="*/ 2043289 h 2494844"/>
              <a:gd name="connsiteX41" fmla="*/ 1038578 w 1896533"/>
              <a:gd name="connsiteY41" fmla="*/ 2088444 h 2494844"/>
              <a:gd name="connsiteX42" fmla="*/ 1016000 w 1896533"/>
              <a:gd name="connsiteY42" fmla="*/ 2122311 h 2494844"/>
              <a:gd name="connsiteX43" fmla="*/ 970844 w 1896533"/>
              <a:gd name="connsiteY43" fmla="*/ 2156178 h 2494844"/>
              <a:gd name="connsiteX44" fmla="*/ 914400 w 1896533"/>
              <a:gd name="connsiteY44" fmla="*/ 2223911 h 2494844"/>
              <a:gd name="connsiteX45" fmla="*/ 880533 w 1896533"/>
              <a:gd name="connsiteY45" fmla="*/ 2235200 h 2494844"/>
              <a:gd name="connsiteX46" fmla="*/ 812800 w 1896533"/>
              <a:gd name="connsiteY46" fmla="*/ 2291644 h 2494844"/>
              <a:gd name="connsiteX47" fmla="*/ 767644 w 1896533"/>
              <a:gd name="connsiteY47" fmla="*/ 2314222 h 2494844"/>
              <a:gd name="connsiteX48" fmla="*/ 699911 w 1896533"/>
              <a:gd name="connsiteY48" fmla="*/ 2359378 h 2494844"/>
              <a:gd name="connsiteX49" fmla="*/ 632178 w 1896533"/>
              <a:gd name="connsiteY49" fmla="*/ 2404533 h 2494844"/>
              <a:gd name="connsiteX50" fmla="*/ 598311 w 1896533"/>
              <a:gd name="connsiteY50" fmla="*/ 2427111 h 2494844"/>
              <a:gd name="connsiteX51" fmla="*/ 564444 w 1896533"/>
              <a:gd name="connsiteY51" fmla="*/ 2438400 h 2494844"/>
              <a:gd name="connsiteX52" fmla="*/ 530578 w 1896533"/>
              <a:gd name="connsiteY52" fmla="*/ 2460978 h 2494844"/>
              <a:gd name="connsiteX53" fmla="*/ 428978 w 1896533"/>
              <a:gd name="connsiteY53" fmla="*/ 2483555 h 2494844"/>
              <a:gd name="connsiteX54" fmla="*/ 349955 w 1896533"/>
              <a:gd name="connsiteY54" fmla="*/ 2494844 h 2494844"/>
              <a:gd name="connsiteX55" fmla="*/ 169333 w 1896533"/>
              <a:gd name="connsiteY55" fmla="*/ 2472267 h 2494844"/>
              <a:gd name="connsiteX56" fmla="*/ 135466 w 1896533"/>
              <a:gd name="connsiteY56" fmla="*/ 2449689 h 2494844"/>
              <a:gd name="connsiteX57" fmla="*/ 112889 w 1896533"/>
              <a:gd name="connsiteY57" fmla="*/ 2415822 h 2494844"/>
              <a:gd name="connsiteX58" fmla="*/ 79022 w 1896533"/>
              <a:gd name="connsiteY58" fmla="*/ 2393244 h 2494844"/>
              <a:gd name="connsiteX59" fmla="*/ 45155 w 1896533"/>
              <a:gd name="connsiteY59" fmla="*/ 2359378 h 2494844"/>
              <a:gd name="connsiteX60" fmla="*/ 11289 w 1896533"/>
              <a:gd name="connsiteY60" fmla="*/ 2246489 h 2494844"/>
              <a:gd name="connsiteX61" fmla="*/ 0 w 1896533"/>
              <a:gd name="connsiteY61" fmla="*/ 2212622 h 2494844"/>
              <a:gd name="connsiteX62" fmla="*/ 56444 w 1896533"/>
              <a:gd name="connsiteY62" fmla="*/ 2020711 h 2494844"/>
              <a:gd name="connsiteX63" fmla="*/ 90311 w 1896533"/>
              <a:gd name="connsiteY63" fmla="*/ 1975555 h 2494844"/>
              <a:gd name="connsiteX64" fmla="*/ 158044 w 1896533"/>
              <a:gd name="connsiteY64" fmla="*/ 1930400 h 2494844"/>
              <a:gd name="connsiteX65" fmla="*/ 225778 w 1896533"/>
              <a:gd name="connsiteY65" fmla="*/ 1862667 h 2494844"/>
              <a:gd name="connsiteX66" fmla="*/ 259644 w 1896533"/>
              <a:gd name="connsiteY66" fmla="*/ 1828800 h 2494844"/>
              <a:gd name="connsiteX67" fmla="*/ 304800 w 1896533"/>
              <a:gd name="connsiteY67" fmla="*/ 1794933 h 2494844"/>
              <a:gd name="connsiteX68" fmla="*/ 372533 w 1896533"/>
              <a:gd name="connsiteY68" fmla="*/ 1738489 h 2494844"/>
              <a:gd name="connsiteX69" fmla="*/ 417689 w 1896533"/>
              <a:gd name="connsiteY69" fmla="*/ 1715911 h 2494844"/>
              <a:gd name="connsiteX70" fmla="*/ 485422 w 1896533"/>
              <a:gd name="connsiteY70" fmla="*/ 1670755 h 2494844"/>
              <a:gd name="connsiteX71" fmla="*/ 519289 w 1896533"/>
              <a:gd name="connsiteY71" fmla="*/ 1659467 h 2494844"/>
              <a:gd name="connsiteX72" fmla="*/ 575733 w 1896533"/>
              <a:gd name="connsiteY72" fmla="*/ 1625600 h 2494844"/>
              <a:gd name="connsiteX73" fmla="*/ 643466 w 1896533"/>
              <a:gd name="connsiteY73" fmla="*/ 1591733 h 2494844"/>
              <a:gd name="connsiteX74" fmla="*/ 801511 w 1896533"/>
              <a:gd name="connsiteY74" fmla="*/ 1456267 h 2494844"/>
              <a:gd name="connsiteX75" fmla="*/ 824089 w 1896533"/>
              <a:gd name="connsiteY75" fmla="*/ 1422400 h 2494844"/>
              <a:gd name="connsiteX76" fmla="*/ 891822 w 1896533"/>
              <a:gd name="connsiteY76" fmla="*/ 1354667 h 2494844"/>
              <a:gd name="connsiteX77" fmla="*/ 925689 w 1896533"/>
              <a:gd name="connsiteY77" fmla="*/ 1106311 h 2494844"/>
              <a:gd name="connsiteX78" fmla="*/ 914400 w 1896533"/>
              <a:gd name="connsiteY78" fmla="*/ 959555 h 2494844"/>
              <a:gd name="connsiteX79" fmla="*/ 903111 w 1896533"/>
              <a:gd name="connsiteY79" fmla="*/ 880533 h 2494844"/>
              <a:gd name="connsiteX80" fmla="*/ 891822 w 1896533"/>
              <a:gd name="connsiteY80" fmla="*/ 338667 h 2494844"/>
              <a:gd name="connsiteX81" fmla="*/ 869244 w 1896533"/>
              <a:gd name="connsiteY81" fmla="*/ 282222 h 2494844"/>
              <a:gd name="connsiteX82" fmla="*/ 846666 w 1896533"/>
              <a:gd name="connsiteY82" fmla="*/ 214489 h 249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896533" h="2494844">
                <a:moveTo>
                  <a:pt x="745066" y="372533"/>
                </a:moveTo>
                <a:cubicBezTo>
                  <a:pt x="806318" y="270449"/>
                  <a:pt x="746811" y="359282"/>
                  <a:pt x="835378" y="259644"/>
                </a:cubicBezTo>
                <a:cubicBezTo>
                  <a:pt x="847878" y="245582"/>
                  <a:pt x="855940" y="227793"/>
                  <a:pt x="869244" y="214489"/>
                </a:cubicBezTo>
                <a:cubicBezTo>
                  <a:pt x="882548" y="201185"/>
                  <a:pt x="901096" y="193926"/>
                  <a:pt x="914400" y="180622"/>
                </a:cubicBezTo>
                <a:cubicBezTo>
                  <a:pt x="1002072" y="92950"/>
                  <a:pt x="828671" y="218450"/>
                  <a:pt x="993422" y="90311"/>
                </a:cubicBezTo>
                <a:cubicBezTo>
                  <a:pt x="1021453" y="68509"/>
                  <a:pt x="1076934" y="56906"/>
                  <a:pt x="1106311" y="45155"/>
                </a:cubicBezTo>
                <a:cubicBezTo>
                  <a:pt x="1121936" y="38905"/>
                  <a:pt x="1135841" y="28828"/>
                  <a:pt x="1151466" y="22578"/>
                </a:cubicBezTo>
                <a:cubicBezTo>
                  <a:pt x="1173563" y="13739"/>
                  <a:pt x="1219200" y="0"/>
                  <a:pt x="1219200" y="0"/>
                </a:cubicBezTo>
                <a:cubicBezTo>
                  <a:pt x="1294459" y="3763"/>
                  <a:pt x="1369847" y="5510"/>
                  <a:pt x="1444978" y="11289"/>
                </a:cubicBezTo>
                <a:cubicBezTo>
                  <a:pt x="1467800" y="13045"/>
                  <a:pt x="1490052" y="19341"/>
                  <a:pt x="1512711" y="22578"/>
                </a:cubicBezTo>
                <a:cubicBezTo>
                  <a:pt x="1542744" y="26868"/>
                  <a:pt x="1572918" y="30104"/>
                  <a:pt x="1603022" y="33867"/>
                </a:cubicBezTo>
                <a:cubicBezTo>
                  <a:pt x="1614311" y="37630"/>
                  <a:pt x="1625447" y="41886"/>
                  <a:pt x="1636889" y="45155"/>
                </a:cubicBezTo>
                <a:cubicBezTo>
                  <a:pt x="1651807" y="49417"/>
                  <a:pt x="1668167" y="49505"/>
                  <a:pt x="1682044" y="56444"/>
                </a:cubicBezTo>
                <a:cubicBezTo>
                  <a:pt x="1706315" y="68579"/>
                  <a:pt x="1749778" y="101600"/>
                  <a:pt x="1749778" y="101600"/>
                </a:cubicBezTo>
                <a:cubicBezTo>
                  <a:pt x="1757304" y="112889"/>
                  <a:pt x="1763525" y="125166"/>
                  <a:pt x="1772355" y="135467"/>
                </a:cubicBezTo>
                <a:cubicBezTo>
                  <a:pt x="1805988" y="174706"/>
                  <a:pt x="1844851" y="194911"/>
                  <a:pt x="1862666" y="248355"/>
                </a:cubicBezTo>
                <a:lnTo>
                  <a:pt x="1885244" y="316089"/>
                </a:lnTo>
                <a:lnTo>
                  <a:pt x="1896533" y="349955"/>
                </a:lnTo>
                <a:cubicBezTo>
                  <a:pt x="1892693" y="453645"/>
                  <a:pt x="1886698" y="696665"/>
                  <a:pt x="1873955" y="824089"/>
                </a:cubicBezTo>
                <a:cubicBezTo>
                  <a:pt x="1872046" y="843181"/>
                  <a:pt x="1865379" y="861539"/>
                  <a:pt x="1862666" y="880533"/>
                </a:cubicBezTo>
                <a:cubicBezTo>
                  <a:pt x="1857847" y="914266"/>
                  <a:pt x="1856980" y="948522"/>
                  <a:pt x="1851378" y="982133"/>
                </a:cubicBezTo>
                <a:cubicBezTo>
                  <a:pt x="1849422" y="993871"/>
                  <a:pt x="1842975" y="1004456"/>
                  <a:pt x="1840089" y="1016000"/>
                </a:cubicBezTo>
                <a:cubicBezTo>
                  <a:pt x="1835435" y="1034614"/>
                  <a:pt x="1833849" y="1053933"/>
                  <a:pt x="1828800" y="1072444"/>
                </a:cubicBezTo>
                <a:cubicBezTo>
                  <a:pt x="1822538" y="1095405"/>
                  <a:pt x="1819424" y="1120376"/>
                  <a:pt x="1806222" y="1140178"/>
                </a:cubicBezTo>
                <a:lnTo>
                  <a:pt x="1761066" y="1207911"/>
                </a:lnTo>
                <a:cubicBezTo>
                  <a:pt x="1753540" y="1219200"/>
                  <a:pt x="1746630" y="1230924"/>
                  <a:pt x="1738489" y="1241778"/>
                </a:cubicBezTo>
                <a:cubicBezTo>
                  <a:pt x="1688342" y="1308639"/>
                  <a:pt x="1715056" y="1271281"/>
                  <a:pt x="1659466" y="1354667"/>
                </a:cubicBezTo>
                <a:cubicBezTo>
                  <a:pt x="1559232" y="1505018"/>
                  <a:pt x="1703502" y="1282179"/>
                  <a:pt x="1625600" y="1422400"/>
                </a:cubicBezTo>
                <a:cubicBezTo>
                  <a:pt x="1612422" y="1446120"/>
                  <a:pt x="1595496" y="1467555"/>
                  <a:pt x="1580444" y="1490133"/>
                </a:cubicBezTo>
                <a:cubicBezTo>
                  <a:pt x="1572918" y="1501422"/>
                  <a:pt x="1569155" y="1516474"/>
                  <a:pt x="1557866" y="1524000"/>
                </a:cubicBezTo>
                <a:lnTo>
                  <a:pt x="1524000" y="1546578"/>
                </a:lnTo>
                <a:cubicBezTo>
                  <a:pt x="1462025" y="1639537"/>
                  <a:pt x="1543058" y="1533008"/>
                  <a:pt x="1467555" y="1591733"/>
                </a:cubicBezTo>
                <a:cubicBezTo>
                  <a:pt x="1442351" y="1611336"/>
                  <a:pt x="1422400" y="1636889"/>
                  <a:pt x="1399822" y="1659467"/>
                </a:cubicBezTo>
                <a:cubicBezTo>
                  <a:pt x="1388533" y="1670756"/>
                  <a:pt x="1374810" y="1680049"/>
                  <a:pt x="1365955" y="1693333"/>
                </a:cubicBezTo>
                <a:cubicBezTo>
                  <a:pt x="1358429" y="1704622"/>
                  <a:pt x="1352064" y="1716777"/>
                  <a:pt x="1343378" y="1727200"/>
                </a:cubicBezTo>
                <a:cubicBezTo>
                  <a:pt x="1316215" y="1759796"/>
                  <a:pt x="1308945" y="1761445"/>
                  <a:pt x="1275644" y="1783644"/>
                </a:cubicBezTo>
                <a:cubicBezTo>
                  <a:pt x="1264355" y="1798696"/>
                  <a:pt x="1252568" y="1813386"/>
                  <a:pt x="1241778" y="1828800"/>
                </a:cubicBezTo>
                <a:cubicBezTo>
                  <a:pt x="1226217" y="1851030"/>
                  <a:pt x="1215809" y="1877345"/>
                  <a:pt x="1196622" y="1896533"/>
                </a:cubicBezTo>
                <a:cubicBezTo>
                  <a:pt x="1174044" y="1919111"/>
                  <a:pt x="1146601" y="1937700"/>
                  <a:pt x="1128889" y="1964267"/>
                </a:cubicBezTo>
                <a:cubicBezTo>
                  <a:pt x="1121363" y="1975556"/>
                  <a:pt x="1113042" y="1986353"/>
                  <a:pt x="1106311" y="1998133"/>
                </a:cubicBezTo>
                <a:cubicBezTo>
                  <a:pt x="1097962" y="2012744"/>
                  <a:pt x="1093830" y="2029826"/>
                  <a:pt x="1083733" y="2043289"/>
                </a:cubicBezTo>
                <a:cubicBezTo>
                  <a:pt x="1070961" y="2060318"/>
                  <a:pt x="1052431" y="2072282"/>
                  <a:pt x="1038578" y="2088444"/>
                </a:cubicBezTo>
                <a:cubicBezTo>
                  <a:pt x="1029748" y="2098745"/>
                  <a:pt x="1025594" y="2112717"/>
                  <a:pt x="1016000" y="2122311"/>
                </a:cubicBezTo>
                <a:cubicBezTo>
                  <a:pt x="1002696" y="2135615"/>
                  <a:pt x="984148" y="2142874"/>
                  <a:pt x="970844" y="2156178"/>
                </a:cubicBezTo>
                <a:cubicBezTo>
                  <a:pt x="929197" y="2197825"/>
                  <a:pt x="969878" y="2186925"/>
                  <a:pt x="914400" y="2223911"/>
                </a:cubicBezTo>
                <a:cubicBezTo>
                  <a:pt x="904499" y="2230512"/>
                  <a:pt x="891176" y="2229878"/>
                  <a:pt x="880533" y="2235200"/>
                </a:cubicBezTo>
                <a:cubicBezTo>
                  <a:pt x="820808" y="2265063"/>
                  <a:pt x="871056" y="2250033"/>
                  <a:pt x="812800" y="2291644"/>
                </a:cubicBezTo>
                <a:cubicBezTo>
                  <a:pt x="799106" y="2301425"/>
                  <a:pt x="782696" y="2306696"/>
                  <a:pt x="767644" y="2314222"/>
                </a:cubicBezTo>
                <a:cubicBezTo>
                  <a:pt x="692489" y="2389379"/>
                  <a:pt x="773427" y="2318536"/>
                  <a:pt x="699911" y="2359378"/>
                </a:cubicBezTo>
                <a:cubicBezTo>
                  <a:pt x="676191" y="2372556"/>
                  <a:pt x="654756" y="2389481"/>
                  <a:pt x="632178" y="2404533"/>
                </a:cubicBezTo>
                <a:cubicBezTo>
                  <a:pt x="620889" y="2412059"/>
                  <a:pt x="611182" y="2422821"/>
                  <a:pt x="598311" y="2427111"/>
                </a:cubicBezTo>
                <a:lnTo>
                  <a:pt x="564444" y="2438400"/>
                </a:lnTo>
                <a:cubicBezTo>
                  <a:pt x="553155" y="2445926"/>
                  <a:pt x="542713" y="2454910"/>
                  <a:pt x="530578" y="2460978"/>
                </a:cubicBezTo>
                <a:cubicBezTo>
                  <a:pt x="503288" y="2474623"/>
                  <a:pt x="454031" y="2479701"/>
                  <a:pt x="428978" y="2483555"/>
                </a:cubicBezTo>
                <a:cubicBezTo>
                  <a:pt x="402679" y="2487601"/>
                  <a:pt x="376296" y="2491081"/>
                  <a:pt x="349955" y="2494844"/>
                </a:cubicBezTo>
                <a:cubicBezTo>
                  <a:pt x="321962" y="2492691"/>
                  <a:pt x="218064" y="2496632"/>
                  <a:pt x="169333" y="2472267"/>
                </a:cubicBezTo>
                <a:cubicBezTo>
                  <a:pt x="157198" y="2466199"/>
                  <a:pt x="146755" y="2457215"/>
                  <a:pt x="135466" y="2449689"/>
                </a:cubicBezTo>
                <a:cubicBezTo>
                  <a:pt x="127940" y="2438400"/>
                  <a:pt x="122483" y="2425416"/>
                  <a:pt x="112889" y="2415822"/>
                </a:cubicBezTo>
                <a:cubicBezTo>
                  <a:pt x="103295" y="2406228"/>
                  <a:pt x="89445" y="2401930"/>
                  <a:pt x="79022" y="2393244"/>
                </a:cubicBezTo>
                <a:cubicBezTo>
                  <a:pt x="66757" y="2383024"/>
                  <a:pt x="56444" y="2370667"/>
                  <a:pt x="45155" y="2359378"/>
                </a:cubicBezTo>
                <a:cubicBezTo>
                  <a:pt x="28094" y="2291136"/>
                  <a:pt x="38771" y="2328938"/>
                  <a:pt x="11289" y="2246489"/>
                </a:cubicBezTo>
                <a:lnTo>
                  <a:pt x="0" y="2212622"/>
                </a:lnTo>
                <a:cubicBezTo>
                  <a:pt x="11944" y="2081237"/>
                  <a:pt x="-10590" y="2110090"/>
                  <a:pt x="56444" y="2020711"/>
                </a:cubicBezTo>
                <a:cubicBezTo>
                  <a:pt x="67733" y="2005659"/>
                  <a:pt x="76248" y="1988055"/>
                  <a:pt x="90311" y="1975555"/>
                </a:cubicBezTo>
                <a:cubicBezTo>
                  <a:pt x="110592" y="1957528"/>
                  <a:pt x="158044" y="1930400"/>
                  <a:pt x="158044" y="1930400"/>
                </a:cubicBezTo>
                <a:cubicBezTo>
                  <a:pt x="197791" y="1870779"/>
                  <a:pt x="160431" y="1918679"/>
                  <a:pt x="225778" y="1862667"/>
                </a:cubicBezTo>
                <a:cubicBezTo>
                  <a:pt x="237899" y="1852277"/>
                  <a:pt x="247523" y="1839190"/>
                  <a:pt x="259644" y="1828800"/>
                </a:cubicBezTo>
                <a:cubicBezTo>
                  <a:pt x="273929" y="1816555"/>
                  <a:pt x="290515" y="1807178"/>
                  <a:pt x="304800" y="1794933"/>
                </a:cubicBezTo>
                <a:cubicBezTo>
                  <a:pt x="351497" y="1754907"/>
                  <a:pt x="322632" y="1767004"/>
                  <a:pt x="372533" y="1738489"/>
                </a:cubicBezTo>
                <a:cubicBezTo>
                  <a:pt x="387144" y="1730140"/>
                  <a:pt x="403259" y="1724569"/>
                  <a:pt x="417689" y="1715911"/>
                </a:cubicBezTo>
                <a:cubicBezTo>
                  <a:pt x="440957" y="1701950"/>
                  <a:pt x="461702" y="1683933"/>
                  <a:pt x="485422" y="1670755"/>
                </a:cubicBezTo>
                <a:cubicBezTo>
                  <a:pt x="495824" y="1664976"/>
                  <a:pt x="508646" y="1664789"/>
                  <a:pt x="519289" y="1659467"/>
                </a:cubicBezTo>
                <a:cubicBezTo>
                  <a:pt x="538914" y="1649655"/>
                  <a:pt x="556471" y="1636107"/>
                  <a:pt x="575733" y="1625600"/>
                </a:cubicBezTo>
                <a:cubicBezTo>
                  <a:pt x="597893" y="1613512"/>
                  <a:pt x="622232" y="1605383"/>
                  <a:pt x="643466" y="1591733"/>
                </a:cubicBezTo>
                <a:cubicBezTo>
                  <a:pt x="679984" y="1568257"/>
                  <a:pt x="774489" y="1496800"/>
                  <a:pt x="801511" y="1456267"/>
                </a:cubicBezTo>
                <a:cubicBezTo>
                  <a:pt x="809037" y="1444978"/>
                  <a:pt x="815075" y="1432541"/>
                  <a:pt x="824089" y="1422400"/>
                </a:cubicBezTo>
                <a:cubicBezTo>
                  <a:pt x="845302" y="1398535"/>
                  <a:pt x="891822" y="1354667"/>
                  <a:pt x="891822" y="1354667"/>
                </a:cubicBezTo>
                <a:cubicBezTo>
                  <a:pt x="933476" y="1229704"/>
                  <a:pt x="912915" y="1310686"/>
                  <a:pt x="925689" y="1106311"/>
                </a:cubicBezTo>
                <a:cubicBezTo>
                  <a:pt x="921926" y="1057392"/>
                  <a:pt x="919282" y="1008375"/>
                  <a:pt x="914400" y="959555"/>
                </a:cubicBezTo>
                <a:cubicBezTo>
                  <a:pt x="911752" y="933079"/>
                  <a:pt x="904078" y="907124"/>
                  <a:pt x="903111" y="880533"/>
                </a:cubicBezTo>
                <a:cubicBezTo>
                  <a:pt x="896546" y="699991"/>
                  <a:pt x="902032" y="519039"/>
                  <a:pt x="891822" y="338667"/>
                </a:cubicBezTo>
                <a:cubicBezTo>
                  <a:pt x="890677" y="318435"/>
                  <a:pt x="876169" y="301266"/>
                  <a:pt x="869244" y="282222"/>
                </a:cubicBezTo>
                <a:cubicBezTo>
                  <a:pt x="861111" y="259856"/>
                  <a:pt x="846666" y="214489"/>
                  <a:pt x="846666" y="21448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0642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Our Research</a:t>
            </a:r>
            <a:endParaRPr lang="en-US" b="1" dirty="0">
              <a:solidFill>
                <a:schemeClr val="accent6"/>
              </a:solidFill>
              <a:latin typeface="Gill Sans MT" panose="020B05020201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0932601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6279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rPr>
              <a:t>Our Research</a:t>
            </a:r>
            <a:endParaRPr lang="en-US" b="1" dirty="0">
              <a:solidFill>
                <a:schemeClr val="accent6"/>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636810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19028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rPr>
              <a:t>Me!</a:t>
            </a:r>
            <a:endParaRPr lang="en-US" b="1" dirty="0">
              <a:solidFill>
                <a:schemeClr val="accent6"/>
              </a:solidFill>
            </a:endParaRPr>
          </a:p>
        </p:txBody>
      </p:sp>
      <p:sp>
        <p:nvSpPr>
          <p:cNvPr id="4" name="Content Placeholder 3"/>
          <p:cNvSpPr>
            <a:spLocks noGrp="1"/>
          </p:cNvSpPr>
          <p:nvPr>
            <p:ph idx="1"/>
          </p:nvPr>
        </p:nvSpPr>
        <p:spPr/>
        <p:txBody>
          <a:bodyPr/>
          <a:lstStyle/>
          <a:p>
            <a:r>
              <a:rPr lang="en-US" dirty="0" smtClean="0"/>
              <a:t>Education</a:t>
            </a:r>
          </a:p>
          <a:p>
            <a:pPr lvl="1"/>
            <a:r>
              <a:rPr lang="en-US" dirty="0" smtClean="0"/>
              <a:t>UNC Chapel Hill</a:t>
            </a:r>
          </a:p>
          <a:p>
            <a:pPr lvl="1"/>
            <a:r>
              <a:rPr lang="en-US" dirty="0" smtClean="0"/>
              <a:t>NCCU</a:t>
            </a:r>
          </a:p>
          <a:p>
            <a:r>
              <a:rPr lang="en-US" dirty="0" smtClean="0"/>
              <a:t>Experience</a:t>
            </a:r>
          </a:p>
          <a:p>
            <a:pPr lvl="1"/>
            <a:r>
              <a:rPr lang="en-US" dirty="0" smtClean="0"/>
              <a:t>Grand Valley State University</a:t>
            </a:r>
          </a:p>
          <a:p>
            <a:pPr lvl="1"/>
            <a:r>
              <a:rPr lang="en-US" dirty="0" smtClean="0"/>
              <a:t>Bentley Historical Library, University of Michigan</a:t>
            </a:r>
          </a:p>
          <a:p>
            <a:endParaRPr lang="en-US" dirty="0"/>
          </a:p>
        </p:txBody>
      </p:sp>
    </p:spTree>
    <p:extLst>
      <p:ext uri="{BB962C8B-B14F-4D97-AF65-F5344CB8AC3E}">
        <p14:creationId xmlns:p14="http://schemas.microsoft.com/office/powerpoint/2010/main" val="15379234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166019"/>
            <a:ext cx="8229600" cy="4525963"/>
          </a:xfrm>
        </p:spPr>
        <p:txBody>
          <a:bodyPr anchor="ctr">
            <a:normAutofit fontScale="92500" lnSpcReduction="10000"/>
          </a:bodyPr>
          <a:lstStyle/>
          <a:p>
            <a:pPr marL="0" indent="0" algn="ctr">
              <a:buNone/>
            </a:pPr>
            <a:r>
              <a:rPr lang="en-US" sz="23900" b="1" dirty="0" smtClean="0">
                <a:solidFill>
                  <a:schemeClr val="tx2"/>
                </a:solidFill>
              </a:rPr>
              <a:t>85</a:t>
            </a:r>
            <a:endParaRPr lang="en-US" sz="9600" b="1" dirty="0" smtClean="0">
              <a:solidFill>
                <a:schemeClr val="tx2"/>
              </a:solidFill>
            </a:endParaRPr>
          </a:p>
          <a:p>
            <a:pPr marL="0" indent="0" algn="ctr">
              <a:buNone/>
            </a:pPr>
            <a:r>
              <a:rPr lang="en-US" sz="8800" b="1" dirty="0" smtClean="0"/>
              <a:t>out of 167</a:t>
            </a:r>
          </a:p>
        </p:txBody>
      </p:sp>
    </p:spTree>
    <p:extLst>
      <p:ext uri="{BB962C8B-B14F-4D97-AF65-F5344CB8AC3E}">
        <p14:creationId xmlns:p14="http://schemas.microsoft.com/office/powerpoint/2010/main" val="2138055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Questions</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lstStyle/>
          <a:p>
            <a:r>
              <a:rPr lang="en-US" dirty="0" smtClean="0"/>
              <a:t>Professional effectiveness/development</a:t>
            </a:r>
          </a:p>
          <a:p>
            <a:r>
              <a:rPr lang="en-US" dirty="0" smtClean="0"/>
              <a:t>Technological competency</a:t>
            </a:r>
          </a:p>
          <a:p>
            <a:r>
              <a:rPr lang="en-US" dirty="0" smtClean="0"/>
              <a:t>Scholarship</a:t>
            </a:r>
          </a:p>
          <a:p>
            <a:r>
              <a:rPr lang="en-US" dirty="0" smtClean="0"/>
              <a:t>Service</a:t>
            </a:r>
          </a:p>
          <a:p>
            <a:r>
              <a:rPr lang="en-US" dirty="0" smtClean="0"/>
              <a:t>Previous career(s)</a:t>
            </a:r>
          </a:p>
          <a:p>
            <a:r>
              <a:rPr lang="en-US" dirty="0" smtClean="0"/>
              <a:t>Other work/life </a:t>
            </a:r>
            <a:r>
              <a:rPr lang="en-US" dirty="0" smtClean="0"/>
              <a:t>experiences</a:t>
            </a:r>
          </a:p>
          <a:p>
            <a:r>
              <a:rPr lang="en-US" dirty="0" smtClean="0"/>
              <a:t>Job search</a:t>
            </a:r>
            <a:endParaRPr lang="en-US" dirty="0"/>
          </a:p>
        </p:txBody>
      </p:sp>
    </p:spTree>
    <p:extLst>
      <p:ext uri="{BB962C8B-B14F-4D97-AF65-F5344CB8AC3E}">
        <p14:creationId xmlns:p14="http://schemas.microsoft.com/office/powerpoint/2010/main" val="18284427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Questions</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lstStyle/>
          <a:p>
            <a:r>
              <a:rPr lang="en-US" b="1" dirty="0" smtClean="0"/>
              <a:t>Professional effectiveness/development</a:t>
            </a:r>
          </a:p>
          <a:p>
            <a:r>
              <a:rPr lang="en-US" dirty="0" smtClean="0"/>
              <a:t>Technological competency</a:t>
            </a:r>
          </a:p>
          <a:p>
            <a:r>
              <a:rPr lang="en-US" b="1" dirty="0" smtClean="0"/>
              <a:t>Scholarship</a:t>
            </a:r>
          </a:p>
          <a:p>
            <a:r>
              <a:rPr lang="en-US" b="1" dirty="0" smtClean="0"/>
              <a:t>Service</a:t>
            </a:r>
          </a:p>
          <a:p>
            <a:r>
              <a:rPr lang="en-US" dirty="0" smtClean="0"/>
              <a:t>Previous career(s)</a:t>
            </a:r>
          </a:p>
          <a:p>
            <a:r>
              <a:rPr lang="en-US" dirty="0" smtClean="0"/>
              <a:t>Other work/life </a:t>
            </a:r>
            <a:r>
              <a:rPr lang="en-US" dirty="0" smtClean="0"/>
              <a:t>experiences</a:t>
            </a:r>
          </a:p>
          <a:p>
            <a:r>
              <a:rPr lang="en-US" b="1" dirty="0" smtClean="0"/>
              <a:t>Job search</a:t>
            </a:r>
            <a:endParaRPr lang="en-US" b="1" dirty="0"/>
          </a:p>
        </p:txBody>
      </p:sp>
    </p:spTree>
    <p:extLst>
      <p:ext uri="{BB962C8B-B14F-4D97-AF65-F5344CB8AC3E}">
        <p14:creationId xmlns:p14="http://schemas.microsoft.com/office/powerpoint/2010/main" val="18284427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6.googleusercontent.com/i5da6zXLkmvq-AxyArurwMxH6yzMklWh-FmtDLplG1evNOG_1mILf9qs0SZI8D2-ZtUFYRwRpTAHD7xySOt94jFqNd_MOBAnk3O0mg0o4PUmDMWz-7DyfpNBTVQze0PbmmWJdX4xpQ"/>
          <p:cNvPicPr>
            <a:picLocks noChangeAspect="1" noChangeArrowheads="1"/>
          </p:cNvPicPr>
          <p:nvPr/>
        </p:nvPicPr>
        <p:blipFill rotWithShape="1">
          <a:blip r:embed="rId3">
            <a:extLst>
              <a:ext uri="{28A0092B-C50C-407E-A947-70E740481C1C}">
                <a14:useLocalDpi xmlns:a14="http://schemas.microsoft.com/office/drawing/2010/main" val="0"/>
              </a:ext>
            </a:extLst>
          </a:blip>
          <a:srcRect b="18434"/>
          <a:stretch/>
        </p:blipFill>
        <p:spPr bwMode="auto">
          <a:xfrm>
            <a:off x="14111" y="1371600"/>
            <a:ext cx="9144000" cy="52737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Odds Ratios</a:t>
            </a:r>
            <a:endParaRPr lang="en-US" b="1" dirty="0">
              <a:solidFill>
                <a:schemeClr val="accent6"/>
              </a:solidFill>
              <a:latin typeface="Gill Sans MT" panose="020B0502020104020203" pitchFamily="34" charset="0"/>
            </a:endParaRPr>
          </a:p>
        </p:txBody>
      </p:sp>
    </p:spTree>
    <p:extLst>
      <p:ext uri="{BB962C8B-B14F-4D97-AF65-F5344CB8AC3E}">
        <p14:creationId xmlns:p14="http://schemas.microsoft.com/office/powerpoint/2010/main" val="34172156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Professional Effectiveness</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nchor="ctr">
            <a:normAutofit/>
          </a:bodyPr>
          <a:lstStyle/>
          <a:p>
            <a:pPr marL="0" indent="0">
              <a:buNone/>
            </a:pPr>
            <a:r>
              <a:rPr lang="en-US" sz="3000" dirty="0"/>
              <a:t>Candidates who </a:t>
            </a:r>
            <a:r>
              <a:rPr lang="en-US" sz="3000" dirty="0" smtClean="0"/>
              <a:t>had employment were</a:t>
            </a:r>
            <a:r>
              <a:rPr lang="en-US" sz="3000" dirty="0"/>
              <a:t>…</a:t>
            </a:r>
          </a:p>
          <a:p>
            <a:pPr marL="0" indent="0" algn="ctr">
              <a:buNone/>
            </a:pPr>
            <a:r>
              <a:rPr lang="en-US" sz="2400" dirty="0"/>
              <a:t/>
            </a:r>
            <a:br>
              <a:rPr lang="en-US" sz="2400" dirty="0"/>
            </a:br>
            <a:r>
              <a:rPr lang="en-US" sz="8800" b="1" dirty="0" smtClean="0"/>
              <a:t>4.71x </a:t>
            </a:r>
            <a:r>
              <a:rPr lang="en-US" sz="8800" b="1" dirty="0"/>
              <a:t>more </a:t>
            </a:r>
            <a:r>
              <a:rPr lang="en-US" sz="8800" b="1" dirty="0" smtClean="0"/>
              <a:t>likely</a:t>
            </a:r>
          </a:p>
          <a:p>
            <a:pPr marL="0" indent="0" algn="r">
              <a:buNone/>
            </a:pPr>
            <a:r>
              <a:rPr lang="en-US" dirty="0"/>
              <a:t/>
            </a:r>
            <a:br>
              <a:rPr lang="en-US" dirty="0"/>
            </a:br>
            <a:r>
              <a:rPr lang="en-US" dirty="0"/>
              <a:t>...than those who didn’t to find a job</a:t>
            </a:r>
            <a:r>
              <a:rPr lang="en-US" dirty="0" smtClean="0"/>
              <a:t>.</a:t>
            </a:r>
            <a:endParaRPr lang="en-US" dirty="0"/>
          </a:p>
        </p:txBody>
      </p:sp>
    </p:spTree>
    <p:extLst>
      <p:ext uri="{BB962C8B-B14F-4D97-AF65-F5344CB8AC3E}">
        <p14:creationId xmlns:p14="http://schemas.microsoft.com/office/powerpoint/2010/main" val="21028346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Professional Effectiveness</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nchor="ctr">
            <a:normAutofit/>
          </a:bodyPr>
          <a:lstStyle/>
          <a:p>
            <a:pPr marL="0" indent="0">
              <a:buNone/>
            </a:pPr>
            <a:r>
              <a:rPr lang="en-US" sz="3000" dirty="0"/>
              <a:t>Candidates who </a:t>
            </a:r>
            <a:r>
              <a:rPr lang="en-US" sz="3000" dirty="0" smtClean="0"/>
              <a:t>had an internship were</a:t>
            </a:r>
            <a:r>
              <a:rPr lang="en-US" sz="3000" dirty="0"/>
              <a:t>…</a:t>
            </a:r>
          </a:p>
          <a:p>
            <a:pPr marL="0" indent="0" algn="ctr">
              <a:buNone/>
            </a:pPr>
            <a:r>
              <a:rPr lang="en-US" sz="2400" dirty="0"/>
              <a:t/>
            </a:r>
            <a:br>
              <a:rPr lang="en-US" sz="2400" dirty="0"/>
            </a:br>
            <a:r>
              <a:rPr lang="en-US" sz="8800" b="1" dirty="0" smtClean="0"/>
              <a:t>2.75x </a:t>
            </a:r>
            <a:r>
              <a:rPr lang="en-US" sz="8800" b="1" dirty="0"/>
              <a:t>more </a:t>
            </a:r>
            <a:r>
              <a:rPr lang="en-US" sz="8800" b="1" dirty="0" smtClean="0"/>
              <a:t>likely</a:t>
            </a:r>
          </a:p>
          <a:p>
            <a:pPr marL="0" indent="0" algn="r">
              <a:buNone/>
            </a:pPr>
            <a:r>
              <a:rPr lang="en-US" dirty="0"/>
              <a:t/>
            </a:r>
            <a:br>
              <a:rPr lang="en-US" dirty="0"/>
            </a:br>
            <a:r>
              <a:rPr lang="en-US" dirty="0"/>
              <a:t>...than those who didn’t to find a job</a:t>
            </a:r>
            <a:r>
              <a:rPr lang="en-US" dirty="0" smtClean="0"/>
              <a:t>.</a:t>
            </a:r>
            <a:endParaRPr lang="en-US" dirty="0"/>
          </a:p>
        </p:txBody>
      </p:sp>
    </p:spTree>
    <p:extLst>
      <p:ext uri="{BB962C8B-B14F-4D97-AF65-F5344CB8AC3E}">
        <p14:creationId xmlns:p14="http://schemas.microsoft.com/office/powerpoint/2010/main" val="26294437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Professional Development</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nchor="ctr">
            <a:normAutofit/>
          </a:bodyPr>
          <a:lstStyle/>
          <a:p>
            <a:pPr marL="0" indent="0">
              <a:buNone/>
            </a:pPr>
            <a:r>
              <a:rPr lang="en-US" sz="3000" dirty="0"/>
              <a:t>Candidates who </a:t>
            </a:r>
            <a:r>
              <a:rPr lang="en-US" sz="3000" dirty="0" smtClean="0"/>
              <a:t>attended conferences were</a:t>
            </a:r>
            <a:r>
              <a:rPr lang="en-US" sz="3000" dirty="0"/>
              <a:t>…</a:t>
            </a:r>
          </a:p>
          <a:p>
            <a:pPr marL="0" indent="0" algn="ctr">
              <a:buNone/>
            </a:pPr>
            <a:r>
              <a:rPr lang="en-US" sz="2400" dirty="0"/>
              <a:t/>
            </a:r>
            <a:br>
              <a:rPr lang="en-US" sz="2400" dirty="0"/>
            </a:br>
            <a:r>
              <a:rPr lang="en-US" sz="8800" b="1" dirty="0" smtClean="0"/>
              <a:t>3.33x </a:t>
            </a:r>
            <a:r>
              <a:rPr lang="en-US" sz="8800" b="1" dirty="0"/>
              <a:t>more </a:t>
            </a:r>
            <a:r>
              <a:rPr lang="en-US" sz="8800" b="1" dirty="0" smtClean="0"/>
              <a:t>likely</a:t>
            </a:r>
          </a:p>
          <a:p>
            <a:pPr marL="0" indent="0" algn="r">
              <a:buNone/>
            </a:pPr>
            <a:r>
              <a:rPr lang="en-US" dirty="0"/>
              <a:t/>
            </a:r>
            <a:br>
              <a:rPr lang="en-US" dirty="0"/>
            </a:br>
            <a:r>
              <a:rPr lang="en-US" dirty="0"/>
              <a:t>...than those who didn’t to find a job</a:t>
            </a:r>
            <a:r>
              <a:rPr lang="en-US" dirty="0" smtClean="0"/>
              <a:t>.</a:t>
            </a:r>
            <a:endParaRPr lang="en-US" dirty="0"/>
          </a:p>
        </p:txBody>
      </p:sp>
    </p:spTree>
    <p:extLst>
      <p:ext uri="{BB962C8B-B14F-4D97-AF65-F5344CB8AC3E}">
        <p14:creationId xmlns:p14="http://schemas.microsoft.com/office/powerpoint/2010/main" val="42888853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Professional Development</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nchor="ctr">
            <a:normAutofit/>
          </a:bodyPr>
          <a:lstStyle/>
          <a:p>
            <a:pPr marL="0" indent="0">
              <a:buNone/>
            </a:pPr>
            <a:r>
              <a:rPr lang="en-US" sz="3000" dirty="0"/>
              <a:t>Candidates who </a:t>
            </a:r>
            <a:r>
              <a:rPr lang="en-US" sz="3000" dirty="0" smtClean="0"/>
              <a:t>did workshops/seminars were</a:t>
            </a:r>
            <a:r>
              <a:rPr lang="en-US" sz="3000" dirty="0"/>
              <a:t>…</a:t>
            </a:r>
          </a:p>
          <a:p>
            <a:pPr marL="0" indent="0" algn="ctr">
              <a:buNone/>
            </a:pPr>
            <a:r>
              <a:rPr lang="en-US" sz="2400" dirty="0"/>
              <a:t/>
            </a:r>
            <a:br>
              <a:rPr lang="en-US" sz="2400" dirty="0"/>
            </a:br>
            <a:r>
              <a:rPr lang="en-US" sz="8800" b="1" dirty="0" smtClean="0"/>
              <a:t>2.05x </a:t>
            </a:r>
            <a:r>
              <a:rPr lang="en-US" sz="8800" b="1" dirty="0"/>
              <a:t>more </a:t>
            </a:r>
            <a:r>
              <a:rPr lang="en-US" sz="8800" b="1" dirty="0" smtClean="0"/>
              <a:t>likely</a:t>
            </a:r>
          </a:p>
          <a:p>
            <a:pPr marL="0" indent="0" algn="r">
              <a:buNone/>
            </a:pPr>
            <a:r>
              <a:rPr lang="en-US" dirty="0"/>
              <a:t/>
            </a:r>
            <a:br>
              <a:rPr lang="en-US" dirty="0"/>
            </a:br>
            <a:r>
              <a:rPr lang="en-US" dirty="0"/>
              <a:t>...than those who didn’t to find a job</a:t>
            </a:r>
            <a:r>
              <a:rPr lang="en-US" dirty="0" smtClean="0"/>
              <a:t>.</a:t>
            </a:r>
            <a:endParaRPr lang="en-US" dirty="0"/>
          </a:p>
        </p:txBody>
      </p:sp>
    </p:spTree>
    <p:extLst>
      <p:ext uri="{BB962C8B-B14F-4D97-AF65-F5344CB8AC3E}">
        <p14:creationId xmlns:p14="http://schemas.microsoft.com/office/powerpoint/2010/main" val="23146933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Scholarship</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nchor="ctr">
            <a:normAutofit/>
          </a:bodyPr>
          <a:lstStyle/>
          <a:p>
            <a:pPr marL="0" indent="0">
              <a:buNone/>
            </a:pPr>
            <a:r>
              <a:rPr lang="en-US" sz="3000" dirty="0"/>
              <a:t>Candidates who </a:t>
            </a:r>
            <a:r>
              <a:rPr lang="en-US" sz="3000" dirty="0" smtClean="0"/>
              <a:t>did had publications were</a:t>
            </a:r>
            <a:r>
              <a:rPr lang="en-US" sz="3000" dirty="0"/>
              <a:t>…</a:t>
            </a:r>
          </a:p>
          <a:p>
            <a:pPr marL="0" indent="0" algn="ctr">
              <a:buNone/>
            </a:pPr>
            <a:r>
              <a:rPr lang="en-US" sz="2400" dirty="0"/>
              <a:t/>
            </a:r>
            <a:br>
              <a:rPr lang="en-US" sz="2400" dirty="0"/>
            </a:br>
            <a:r>
              <a:rPr lang="en-US" sz="8800" b="1" dirty="0" smtClean="0"/>
              <a:t>2.75x </a:t>
            </a:r>
            <a:r>
              <a:rPr lang="en-US" sz="8800" b="1" dirty="0"/>
              <a:t>more </a:t>
            </a:r>
            <a:r>
              <a:rPr lang="en-US" sz="8800" b="1" dirty="0" smtClean="0"/>
              <a:t>likely</a:t>
            </a:r>
          </a:p>
          <a:p>
            <a:pPr marL="0" indent="0" algn="r">
              <a:buNone/>
            </a:pPr>
            <a:r>
              <a:rPr lang="en-US" dirty="0"/>
              <a:t/>
            </a:r>
            <a:br>
              <a:rPr lang="en-US" dirty="0"/>
            </a:br>
            <a:r>
              <a:rPr lang="en-US" dirty="0"/>
              <a:t>...than those who didn’t to find a job</a:t>
            </a:r>
            <a:r>
              <a:rPr lang="en-US" dirty="0" smtClean="0"/>
              <a:t>.</a:t>
            </a:r>
            <a:endParaRPr lang="en-US" dirty="0"/>
          </a:p>
        </p:txBody>
      </p:sp>
    </p:spTree>
    <p:extLst>
      <p:ext uri="{BB962C8B-B14F-4D97-AF65-F5344CB8AC3E}">
        <p14:creationId xmlns:p14="http://schemas.microsoft.com/office/powerpoint/2010/main" val="28142449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Service</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nchor="ctr">
            <a:normAutofit/>
          </a:bodyPr>
          <a:lstStyle/>
          <a:p>
            <a:pPr marL="0" indent="0">
              <a:buNone/>
            </a:pPr>
            <a:r>
              <a:rPr lang="en-US" sz="3000" dirty="0"/>
              <a:t>Candidates who did committee work were…</a:t>
            </a:r>
          </a:p>
          <a:p>
            <a:pPr marL="0" indent="0" algn="ctr">
              <a:buNone/>
            </a:pPr>
            <a:r>
              <a:rPr lang="en-US" sz="2800" dirty="0"/>
              <a:t/>
            </a:r>
            <a:br>
              <a:rPr lang="en-US" sz="2800" dirty="0"/>
            </a:br>
            <a:r>
              <a:rPr lang="en-US" sz="8800" b="1" dirty="0"/>
              <a:t>3x more </a:t>
            </a:r>
            <a:r>
              <a:rPr lang="en-US" sz="8800" b="1" dirty="0" smtClean="0"/>
              <a:t>likely</a:t>
            </a:r>
          </a:p>
          <a:p>
            <a:pPr marL="0" indent="0" algn="r">
              <a:buNone/>
            </a:pPr>
            <a:r>
              <a:rPr lang="en-US" dirty="0"/>
              <a:t/>
            </a:r>
            <a:br>
              <a:rPr lang="en-US" dirty="0"/>
            </a:br>
            <a:r>
              <a:rPr lang="en-US" dirty="0"/>
              <a:t>...than those who didn’t to find a job</a:t>
            </a:r>
            <a:r>
              <a:rPr lang="en-US" dirty="0" smtClean="0"/>
              <a:t>.</a:t>
            </a:r>
            <a:endParaRPr lang="en-US" dirty="0"/>
          </a:p>
        </p:txBody>
      </p:sp>
    </p:spTree>
    <p:extLst>
      <p:ext uri="{BB962C8B-B14F-4D97-AF65-F5344CB8AC3E}">
        <p14:creationId xmlns:p14="http://schemas.microsoft.com/office/powerpoint/2010/main" val="3500185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hepumpguide.com/images/Mich-L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723900"/>
            <a:ext cx="4438650" cy="54102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gvsu"/>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 descr="Image result for gvsu"/>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Image result for gvsu"/>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3" descr="Image result for university of michiga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04474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Job Search</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nchor="ctr">
            <a:normAutofit/>
          </a:bodyPr>
          <a:lstStyle/>
          <a:p>
            <a:pPr marL="0" indent="0">
              <a:buNone/>
            </a:pPr>
            <a:r>
              <a:rPr lang="en-US" sz="3000" dirty="0"/>
              <a:t>Candidates who </a:t>
            </a:r>
            <a:r>
              <a:rPr lang="en-US" sz="3000" dirty="0" smtClean="0"/>
              <a:t>applied 4-6 months early were</a:t>
            </a:r>
            <a:r>
              <a:rPr lang="en-US" sz="3000" dirty="0"/>
              <a:t>…</a:t>
            </a:r>
          </a:p>
          <a:p>
            <a:pPr marL="0" indent="0" algn="ctr">
              <a:buNone/>
            </a:pPr>
            <a:r>
              <a:rPr lang="en-US" sz="2400" dirty="0"/>
              <a:t/>
            </a:r>
            <a:br>
              <a:rPr lang="en-US" sz="2400" dirty="0"/>
            </a:br>
            <a:r>
              <a:rPr lang="en-US" sz="8800" b="1" dirty="0" smtClean="0"/>
              <a:t>6</a:t>
            </a:r>
            <a:r>
              <a:rPr lang="en-US" sz="8800" b="1" dirty="0" smtClean="0"/>
              <a:t>.78x </a:t>
            </a:r>
            <a:r>
              <a:rPr lang="en-US" sz="8800" b="1" dirty="0"/>
              <a:t>more </a:t>
            </a:r>
            <a:r>
              <a:rPr lang="en-US" sz="8800" b="1" dirty="0" smtClean="0"/>
              <a:t>likely</a:t>
            </a:r>
          </a:p>
          <a:p>
            <a:pPr marL="0" indent="0" algn="r">
              <a:buNone/>
            </a:pPr>
            <a:r>
              <a:rPr lang="en-US" dirty="0"/>
              <a:t/>
            </a:r>
            <a:br>
              <a:rPr lang="en-US" dirty="0"/>
            </a:br>
            <a:r>
              <a:rPr lang="en-US" dirty="0"/>
              <a:t>...than those who didn’t to find a job</a:t>
            </a:r>
            <a:r>
              <a:rPr lang="en-US" dirty="0" smtClean="0"/>
              <a:t>.</a:t>
            </a:r>
            <a:endParaRPr lang="en-US" dirty="0"/>
          </a:p>
        </p:txBody>
      </p:sp>
    </p:spTree>
    <p:extLst>
      <p:ext uri="{BB962C8B-B14F-4D97-AF65-F5344CB8AC3E}">
        <p14:creationId xmlns:p14="http://schemas.microsoft.com/office/powerpoint/2010/main" val="12390952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Job Search</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nchor="ctr">
            <a:normAutofit/>
          </a:bodyPr>
          <a:lstStyle/>
          <a:p>
            <a:pPr marL="0" indent="0">
              <a:buNone/>
            </a:pPr>
            <a:r>
              <a:rPr lang="en-US" sz="3000" dirty="0"/>
              <a:t>Candidates who </a:t>
            </a:r>
            <a:r>
              <a:rPr lang="en-US" sz="3000" dirty="0" smtClean="0"/>
              <a:t>applied 4-6 months early were</a:t>
            </a:r>
            <a:r>
              <a:rPr lang="en-US" sz="3000" dirty="0"/>
              <a:t>…</a:t>
            </a:r>
          </a:p>
          <a:p>
            <a:pPr marL="0" indent="0" algn="ctr">
              <a:buNone/>
            </a:pPr>
            <a:r>
              <a:rPr lang="en-US" sz="2400" dirty="0"/>
              <a:t/>
            </a:r>
            <a:br>
              <a:rPr lang="en-US" sz="2400" dirty="0"/>
            </a:br>
            <a:r>
              <a:rPr lang="en-US" sz="8800" b="1" dirty="0" smtClean="0"/>
              <a:t>6</a:t>
            </a:r>
            <a:r>
              <a:rPr lang="en-US" sz="8800" b="1" dirty="0" smtClean="0"/>
              <a:t>.78x </a:t>
            </a:r>
            <a:r>
              <a:rPr lang="en-US" sz="8800" b="1" dirty="0"/>
              <a:t>more </a:t>
            </a:r>
            <a:r>
              <a:rPr lang="en-US" sz="8800" b="1" dirty="0" smtClean="0"/>
              <a:t>likely</a:t>
            </a:r>
          </a:p>
          <a:p>
            <a:pPr marL="0" indent="0" algn="r">
              <a:buNone/>
            </a:pPr>
            <a:r>
              <a:rPr lang="en-US" dirty="0"/>
              <a:t/>
            </a:r>
            <a:br>
              <a:rPr lang="en-US" dirty="0"/>
            </a:br>
            <a:r>
              <a:rPr lang="en-US" dirty="0"/>
              <a:t>...than those who didn’t to find a job</a:t>
            </a:r>
            <a:r>
              <a:rPr lang="en-US" dirty="0" smtClean="0"/>
              <a:t>.</a:t>
            </a:r>
            <a:endParaRPr lang="en-US" dirty="0"/>
          </a:p>
        </p:txBody>
      </p:sp>
      <p:pic>
        <p:nvPicPr>
          <p:cNvPr id="1026" name="Picture 2" descr="C:\Users\eckardm\AppData\Local\Microsoft\Windows\Temporary Internet Files\Content.IE5\XFRX3BPM\220px-Award_ribbon_blue_1s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349" y="0"/>
            <a:ext cx="2793651" cy="3860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0357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One Last Thing…</a:t>
            </a:r>
            <a:endParaRPr lang="en-US" b="1" dirty="0">
              <a:solidFill>
                <a:schemeClr val="accent6"/>
              </a:solidFill>
              <a:latin typeface="Gill Sans MT" panose="020B0502020104020203" pitchFamily="34" charset="0"/>
            </a:endParaRPr>
          </a:p>
        </p:txBody>
      </p:sp>
      <p:sp>
        <p:nvSpPr>
          <p:cNvPr id="4" name="Text Placeholder 3"/>
          <p:cNvSpPr>
            <a:spLocks noGrp="1"/>
          </p:cNvSpPr>
          <p:nvPr>
            <p:ph type="body" idx="1"/>
          </p:nvPr>
        </p:nvSpPr>
        <p:spPr/>
        <p:txBody>
          <a:bodyPr/>
          <a:lstStyle/>
          <a:p>
            <a:pPr algn="ctr"/>
            <a:r>
              <a:rPr lang="en-US" dirty="0" smtClean="0">
                <a:latin typeface="Gill Sans MT" panose="020B0502020104020203" pitchFamily="34" charset="0"/>
              </a:rPr>
              <a:t>Successful Candidates</a:t>
            </a:r>
            <a:endParaRPr lang="en-US" dirty="0">
              <a:latin typeface="Gill Sans MT" panose="020B0502020104020203" pitchFamily="34" charset="0"/>
            </a:endParaRPr>
          </a:p>
        </p:txBody>
      </p:sp>
      <p:sp>
        <p:nvSpPr>
          <p:cNvPr id="6" name="Text Placeholder 5"/>
          <p:cNvSpPr>
            <a:spLocks noGrp="1"/>
          </p:cNvSpPr>
          <p:nvPr>
            <p:ph type="body" sz="quarter" idx="3"/>
          </p:nvPr>
        </p:nvSpPr>
        <p:spPr/>
        <p:txBody>
          <a:bodyPr/>
          <a:lstStyle/>
          <a:p>
            <a:pPr algn="ctr"/>
            <a:r>
              <a:rPr lang="en-US" dirty="0" smtClean="0">
                <a:latin typeface="Gill Sans MT" panose="020B0502020104020203" pitchFamily="34" charset="0"/>
              </a:rPr>
              <a:t>Unsuccessful Candidates</a:t>
            </a:r>
            <a:endParaRPr lang="en-US" dirty="0">
              <a:latin typeface="Gill Sans MT" panose="020B0502020104020203" pitchFamily="34" charset="0"/>
            </a:endParaRPr>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690268" y="2174875"/>
            <a:ext cx="3951288" cy="3951288"/>
          </a:xfrm>
        </p:spPr>
      </p:pic>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1650" y="2174875"/>
            <a:ext cx="3951288" cy="3951288"/>
          </a:xfrm>
        </p:spPr>
      </p:pic>
      <p:sp>
        <p:nvSpPr>
          <p:cNvPr id="12" name="Title 1"/>
          <p:cNvSpPr txBox="1">
            <a:spLocks/>
          </p:cNvSpPr>
          <p:nvPr/>
        </p:nvSpPr>
        <p:spPr>
          <a:xfrm>
            <a:off x="457200" y="35814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3800" b="1" dirty="0" smtClean="0">
                <a:solidFill>
                  <a:srgbClr val="FF0000"/>
                </a:solidFill>
                <a:latin typeface="Gill Sans MT" panose="020B0502020104020203" pitchFamily="34" charset="0"/>
              </a:rPr>
              <a:t>=</a:t>
            </a:r>
            <a:endParaRPr lang="en-US" sz="13800" b="1" dirty="0">
              <a:solidFill>
                <a:srgbClr val="FF0000"/>
              </a:solidFill>
              <a:latin typeface="Gill Sans MT" panose="020B0502020104020203" pitchFamily="34" charset="0"/>
            </a:endParaRPr>
          </a:p>
        </p:txBody>
      </p:sp>
    </p:spTree>
    <p:extLst>
      <p:ext uri="{BB962C8B-B14F-4D97-AF65-F5344CB8AC3E}">
        <p14:creationId xmlns:p14="http://schemas.microsoft.com/office/powerpoint/2010/main" val="19352628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Gill Sans MT" panose="020B0502020104020203" pitchFamily="34" charset="0"/>
              </a:rPr>
              <a:t>Conclusion</a:t>
            </a:r>
            <a:endParaRPr lang="en-US" dirty="0">
              <a:solidFill>
                <a:schemeClr val="bg1"/>
              </a:solidFill>
              <a:latin typeface="Gill Sans MT" panose="020B0502020104020203" pitchFamily="34" charset="0"/>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48486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ord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5418"/>
            <a:ext cx="8686800" cy="562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0571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3.googleusercontent.com/nGejhp1YPJJ8PEmdaye5L4SYphpoZTqWiV-SGnOKnMI48cchE1ocI5rTSeQO4ZcCOUGoa9zOZin3OXBjmOpkVww2XFkwIZkSYAQ8JLkaKzdDwGLvLRdhQH88N__usrBUYy5mlM4P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90599"/>
            <a:ext cx="7772400" cy="487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3751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6"/>
                </a:solidFill>
                <a:latin typeface="Gill Sans MT" panose="020B0502020104020203" pitchFamily="34" charset="0"/>
              </a:rPr>
              <a:t>Things that Actually Don’t Matter</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lstStyle/>
          <a:p>
            <a:r>
              <a:rPr lang="en-US" dirty="0" smtClean="0"/>
              <a:t>Program format (online or in-person)</a:t>
            </a:r>
          </a:p>
          <a:p>
            <a:r>
              <a:rPr lang="en-US" dirty="0" smtClean="0"/>
              <a:t>Graduate date (winter or spring)</a:t>
            </a:r>
          </a:p>
          <a:p>
            <a:r>
              <a:rPr lang="en-US" dirty="0" smtClean="0"/>
              <a:t>GPA</a:t>
            </a:r>
          </a:p>
          <a:p>
            <a:r>
              <a:rPr lang="en-US" dirty="0" smtClean="0"/>
              <a:t>Enrollment status (full-time or part-time)</a:t>
            </a:r>
          </a:p>
          <a:p>
            <a:r>
              <a:rPr lang="en-US" dirty="0" smtClean="0"/>
              <a:t>Study abroad experience</a:t>
            </a:r>
          </a:p>
          <a:p>
            <a:r>
              <a:rPr lang="en-US" dirty="0" smtClean="0"/>
              <a:t>Independent study</a:t>
            </a:r>
          </a:p>
          <a:p>
            <a:r>
              <a:rPr lang="en-US" dirty="0" smtClean="0"/>
              <a:t>Tech skills</a:t>
            </a:r>
          </a:p>
        </p:txBody>
      </p:sp>
    </p:spTree>
    <p:extLst>
      <p:ext uri="{BB962C8B-B14F-4D97-AF65-F5344CB8AC3E}">
        <p14:creationId xmlns:p14="http://schemas.microsoft.com/office/powerpoint/2010/main" val="25479683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ord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5418"/>
            <a:ext cx="8686800" cy="562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7149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word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15418"/>
            <a:ext cx="8686800" cy="5627164"/>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eckardm\AppData\Local\Microsoft\Windows\Temporary Internet Files\Content.IE5\CVTB0FZE\large-magnifying-glass-66.6-4656[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06936">
            <a:off x="3786403" y="344012"/>
            <a:ext cx="4863219" cy="981559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2476500" y="2756694"/>
            <a:ext cx="4191000" cy="1344612"/>
          </a:xfrm>
          <a:prstGeom prst="flowChartAlternateProcess">
            <a:avLst/>
          </a:prstGeom>
        </p:spPr>
        <p:style>
          <a:lnRef idx="2">
            <a:schemeClr val="dk1"/>
          </a:lnRef>
          <a:fillRef idx="1">
            <a:schemeClr val="lt1"/>
          </a:fillRef>
          <a:effectRef idx="0">
            <a:schemeClr val="dk1"/>
          </a:effectRef>
          <a:fontRef idx="minor">
            <a:schemeClr val="dk1"/>
          </a:fontRef>
        </p:style>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b="1" dirty="0" smtClean="0">
                <a:solidFill>
                  <a:srgbClr val="FF0000"/>
                </a:solidFill>
                <a:latin typeface="Gill Sans MT" panose="020B0502020104020203" pitchFamily="34" charset="0"/>
              </a:rPr>
              <a:t>OBJECTIVE</a:t>
            </a:r>
            <a:endParaRPr lang="en-US" sz="4000" b="1" dirty="0">
              <a:solidFill>
                <a:srgbClr val="FF0000"/>
              </a:solidFill>
              <a:latin typeface="Gill Sans MT" panose="020B0502020104020203" pitchFamily="34" charset="0"/>
            </a:endParaRPr>
          </a:p>
        </p:txBody>
      </p:sp>
    </p:spTree>
    <p:extLst>
      <p:ext uri="{BB962C8B-B14F-4D97-AF65-F5344CB8AC3E}">
        <p14:creationId xmlns:p14="http://schemas.microsoft.com/office/powerpoint/2010/main" val="34659372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lh6.googleusercontent.com/s9X5nczPhwmoNKSUpjW9pLwYaOP2yVrusY9etOw_bdow1slOXjn7t-26QEwS4ieWExm_KF92ihUM5Prtez_DcPVcpWAi5d_97C37k5J4tj1h68IigCuLOLBNL2TlmYHuWt3C4_qvp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14400"/>
            <a:ext cx="6477000" cy="502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772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hepumpguide.com/images/Mich-L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723900"/>
            <a:ext cx="4438650" cy="54102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gvsu"/>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 descr="Image result for gvsu"/>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Image result for gvsu"/>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8" y="2382189"/>
            <a:ext cx="2019300"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13" descr="Image result for university of michiga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Oval 5"/>
          <p:cNvSpPr/>
          <p:nvPr/>
        </p:nvSpPr>
        <p:spPr>
          <a:xfrm>
            <a:off x="3352800" y="434340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endCxn id="6" idx="2"/>
          </p:cNvCxnSpPr>
          <p:nvPr/>
        </p:nvCxnSpPr>
        <p:spPr>
          <a:xfrm>
            <a:off x="2010833" y="4191000"/>
            <a:ext cx="1341967" cy="266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4183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lh4.googleusercontent.com/XLUwLpj_dONMfGkP11dR1QqCz0QTb9X1QG6FxLYFeAt2JKa0044rRCesfG6a8_f3QGjn4JD1Hm8X_yfQ5MIvjnloO1wmVALgrZbAEno2LBn-z6EvzlSDLCmS7qZcffan50n0KYE0B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0"/>
            <a:ext cx="7629525" cy="1016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5481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latin typeface="Gill Sans MT" panose="020B0502020104020203" pitchFamily="34" charset="0"/>
              </a:rPr>
              <a:t>Conclusion</a:t>
            </a:r>
            <a:endParaRPr lang="en-US" b="1" dirty="0">
              <a:solidFill>
                <a:schemeClr val="accent6"/>
              </a:solidFill>
              <a:latin typeface="Gill Sans MT" panose="020B0502020104020203" pitchFamily="34" charset="0"/>
            </a:endParaRPr>
          </a:p>
        </p:txBody>
      </p:sp>
      <p:sp>
        <p:nvSpPr>
          <p:cNvPr id="3" name="Content Placeholder 2"/>
          <p:cNvSpPr>
            <a:spLocks noGrp="1"/>
          </p:cNvSpPr>
          <p:nvPr>
            <p:ph idx="1"/>
          </p:nvPr>
        </p:nvSpPr>
        <p:spPr/>
        <p:txBody>
          <a:bodyPr anchor="ctr"/>
          <a:lstStyle/>
          <a:p>
            <a:pPr marL="0" indent="0" algn="ctr">
              <a:buNone/>
            </a:pPr>
            <a:r>
              <a:rPr lang="en-US" sz="8000" i="1" dirty="0"/>
              <a:t>“Experience makes all the difference!”</a:t>
            </a:r>
            <a:endParaRPr lang="en-US" sz="8000" dirty="0"/>
          </a:p>
          <a:p>
            <a:pPr marL="0" indent="0">
              <a:buNone/>
            </a:pPr>
            <a:endParaRPr lang="en-US" dirty="0"/>
          </a:p>
        </p:txBody>
      </p:sp>
    </p:spTree>
    <p:extLst>
      <p:ext uri="{BB962C8B-B14F-4D97-AF65-F5344CB8AC3E}">
        <p14:creationId xmlns:p14="http://schemas.microsoft.com/office/powerpoint/2010/main" val="10500392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8"/>
            <a:ext cx="7772400" cy="1470025"/>
          </a:xfrm>
        </p:spPr>
        <p:txBody>
          <a:bodyPr/>
          <a:lstStyle/>
          <a:p>
            <a:r>
              <a:rPr lang="en-US" b="1" dirty="0" smtClean="0">
                <a:latin typeface="Gill Sans MT" panose="020B0502020104020203" pitchFamily="34" charset="0"/>
              </a:rPr>
              <a:t>Questions?</a:t>
            </a:r>
            <a:endParaRPr lang="en-US" b="1" dirty="0">
              <a:latin typeface="Gill Sans MT" panose="020B0502020104020203" pitchFamily="34" charset="0"/>
            </a:endParaRPr>
          </a:p>
        </p:txBody>
      </p:sp>
    </p:spTree>
    <p:extLst>
      <p:ext uri="{BB962C8B-B14F-4D97-AF65-F5344CB8AC3E}">
        <p14:creationId xmlns:p14="http://schemas.microsoft.com/office/powerpoint/2010/main" val="2409080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hepumpguide.com/images/Mich-L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723900"/>
            <a:ext cx="4438650" cy="54102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gvsu"/>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 descr="Image result for gvsu"/>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Image result for gvsu"/>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8" y="2382189"/>
            <a:ext cx="2019300"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13" descr="Image result for university of michiga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Oval 5"/>
          <p:cNvSpPr/>
          <p:nvPr/>
        </p:nvSpPr>
        <p:spPr>
          <a:xfrm>
            <a:off x="3352800" y="434340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gvsu libr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08" y="298625"/>
            <a:ext cx="2743200" cy="16668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p:nvPr/>
        </p:nvCxnSpPr>
        <p:spPr>
          <a:xfrm flipV="1">
            <a:off x="1143000" y="2057400"/>
            <a:ext cx="0"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6" idx="2"/>
          </p:cNvCxnSpPr>
          <p:nvPr/>
        </p:nvCxnSpPr>
        <p:spPr>
          <a:xfrm>
            <a:off x="2010833" y="4191000"/>
            <a:ext cx="1341967" cy="266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458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hepumpguide.com/images/Mich-L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723900"/>
            <a:ext cx="4438650" cy="54102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gvsu"/>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7" descr="Image result for gvsu"/>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Image result for gvsu"/>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8" y="2382189"/>
            <a:ext cx="2019300"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13" descr="Image result for university of michiga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668489"/>
            <a:ext cx="2695575"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3352800" y="434340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257800" y="5268861"/>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5372100" y="2363939"/>
            <a:ext cx="2324100" cy="30192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28" name="Picture 4" descr="Image result for gvsu libra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108" y="298625"/>
            <a:ext cx="2743200" cy="16668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p:nvPr/>
        </p:nvCxnSpPr>
        <p:spPr>
          <a:xfrm flipV="1">
            <a:off x="1143000" y="2057400"/>
            <a:ext cx="0"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6" idx="2"/>
          </p:cNvCxnSpPr>
          <p:nvPr/>
        </p:nvCxnSpPr>
        <p:spPr>
          <a:xfrm>
            <a:off x="2010833" y="4191000"/>
            <a:ext cx="1341967" cy="266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4589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Gill Sans MT" panose="020B0502020104020203" pitchFamily="34" charset="0"/>
              </a:rPr>
              <a:t>Our Research</a:t>
            </a:r>
            <a:endParaRPr lang="en-US" dirty="0">
              <a:solidFill>
                <a:schemeClr val="bg1"/>
              </a:solidFill>
              <a:latin typeface="Gill Sans MT" panose="020B0502020104020203" pitchFamily="34" charset="0"/>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69907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TotalTime>
  <Words>2002</Words>
  <Application>Microsoft Office PowerPoint</Application>
  <PresentationFormat>On-screen Show (4:3)</PresentationFormat>
  <Paragraphs>421</Paragraphs>
  <Slides>62</Slides>
  <Notes>57</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Sustaining the Profession: Trends, Demand, and Mentorship for the Academic Library Job Search</vt:lpstr>
      <vt:lpstr>Outline</vt:lpstr>
      <vt:lpstr>Me</vt:lpstr>
      <vt:lpstr>Me!</vt:lpstr>
      <vt:lpstr>PowerPoint Presentation</vt:lpstr>
      <vt:lpstr>PowerPoint Presentation</vt:lpstr>
      <vt:lpstr>PowerPoint Presentation</vt:lpstr>
      <vt:lpstr>PowerPoint Presentation</vt:lpstr>
      <vt:lpstr>Our Research</vt:lpstr>
      <vt:lpstr>Our Research</vt:lpstr>
      <vt:lpstr>Our Research</vt:lpstr>
      <vt:lpstr>PowerPoint Presentation</vt:lpstr>
      <vt:lpstr>Our Research</vt:lpstr>
      <vt:lpstr>Our Research</vt:lpstr>
      <vt:lpstr>Survey Methodology</vt:lpstr>
      <vt:lpstr>Questions</vt:lpstr>
      <vt:lpstr>Limitations</vt:lpstr>
      <vt:lpstr>Our Research</vt:lpstr>
      <vt:lpstr>Our Research</vt:lpstr>
      <vt:lpstr>PowerPoint Presentation</vt:lpstr>
      <vt:lpstr>Questions</vt:lpstr>
      <vt:lpstr>Professional Effectiveness Academic Library Coursework</vt:lpstr>
      <vt:lpstr>Professional Effectiveness Academic Library Employment</vt:lpstr>
      <vt:lpstr>Professional Effectiveness Academic Library Internship/Practicum</vt:lpstr>
      <vt:lpstr>Professional Development Workshops and Seminars</vt:lpstr>
      <vt:lpstr>Technological Competency “Competent” or “Very Competent”</vt:lpstr>
      <vt:lpstr>Scholarship Publications</vt:lpstr>
      <vt:lpstr>Service Join Associations</vt:lpstr>
      <vt:lpstr>Previous Career(s) Librarianship as Second Career</vt:lpstr>
      <vt:lpstr>Previous Career(s) 3-5 Years in Previous Career</vt:lpstr>
      <vt:lpstr>Previous Career(s) Helpful Previous Careers</vt:lpstr>
      <vt:lpstr>Other Work/Life Experiences Volunteer Work</vt:lpstr>
      <vt:lpstr>Other Work/Life Experiences Study Abroad</vt:lpstr>
      <vt:lpstr>Job Search Number of Successful Applications</vt:lpstr>
      <vt:lpstr>Job Search Number of Successful Applications</vt:lpstr>
      <vt:lpstr>Job Search Positions Obtained…</vt:lpstr>
      <vt:lpstr>Job Search Positions Obtained…</vt:lpstr>
      <vt:lpstr>Our Research</vt:lpstr>
      <vt:lpstr>Our Research</vt:lpstr>
      <vt:lpstr>PowerPoint Presentation</vt:lpstr>
      <vt:lpstr>Questions</vt:lpstr>
      <vt:lpstr>Questions</vt:lpstr>
      <vt:lpstr>Odds Ratios</vt:lpstr>
      <vt:lpstr>Professional Effectiveness</vt:lpstr>
      <vt:lpstr>Professional Effectiveness</vt:lpstr>
      <vt:lpstr>Professional Development</vt:lpstr>
      <vt:lpstr>Professional Development</vt:lpstr>
      <vt:lpstr>Scholarship</vt:lpstr>
      <vt:lpstr>Service</vt:lpstr>
      <vt:lpstr>Job Search</vt:lpstr>
      <vt:lpstr>Job Search</vt:lpstr>
      <vt:lpstr>One Last Thing…</vt:lpstr>
      <vt:lpstr>Conclusion</vt:lpstr>
      <vt:lpstr>PowerPoint Presentation</vt:lpstr>
      <vt:lpstr>PowerPoint Presentation</vt:lpstr>
      <vt:lpstr>Things that Actually Don’t Matter</vt:lpstr>
      <vt:lpstr>PowerPoint Presentation</vt:lpstr>
      <vt:lpstr>PowerPoint Presentation</vt:lpstr>
      <vt:lpstr>PowerPoint Presentation</vt:lpstr>
      <vt:lpstr>PowerPoint Presentation</vt:lpstr>
      <vt:lpstr>Conclusion</vt:lpstr>
      <vt:lpstr>Questions?</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Eckard, Max</dc:creator>
  <cp:lastModifiedBy>Eckard, Max</cp:lastModifiedBy>
  <cp:revision>39</cp:revision>
  <dcterms:created xsi:type="dcterms:W3CDTF">2015-04-08T00:22:05Z</dcterms:created>
  <dcterms:modified xsi:type="dcterms:W3CDTF">2015-04-08T20:13:11Z</dcterms:modified>
</cp:coreProperties>
</file>